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mov"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56" r:id="rId2"/>
    <p:sldId id="292" r:id="rId3"/>
    <p:sldId id="360" r:id="rId4"/>
    <p:sldId id="330" r:id="rId5"/>
    <p:sldId id="293" r:id="rId6"/>
    <p:sldId id="327" r:id="rId7"/>
    <p:sldId id="319" r:id="rId8"/>
    <p:sldId id="361" r:id="rId9"/>
    <p:sldId id="362" r:id="rId10"/>
    <p:sldId id="303" r:id="rId11"/>
    <p:sldId id="310" r:id="rId12"/>
    <p:sldId id="311" r:id="rId13"/>
    <p:sldId id="312" r:id="rId14"/>
    <p:sldId id="363" r:id="rId15"/>
    <p:sldId id="364" r:id="rId16"/>
    <p:sldId id="373" r:id="rId17"/>
    <p:sldId id="365" r:id="rId18"/>
    <p:sldId id="366" r:id="rId19"/>
    <p:sldId id="369" r:id="rId20"/>
    <p:sldId id="370" r:id="rId21"/>
    <p:sldId id="371" r:id="rId22"/>
    <p:sldId id="372" r:id="rId23"/>
    <p:sldId id="374" r:id="rId24"/>
    <p:sldId id="322" r:id="rId25"/>
    <p:sldId id="356" r:id="rId26"/>
    <p:sldId id="378" r:id="rId27"/>
    <p:sldId id="367" r:id="rId28"/>
    <p:sldId id="368" r:id="rId29"/>
    <p:sldId id="375" r:id="rId30"/>
    <p:sldId id="376" r:id="rId31"/>
    <p:sldId id="377"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7C2F1BD-6951-BB4E-999E-1A3C896B33A1}">
          <p14:sldIdLst>
            <p14:sldId id="256"/>
            <p14:sldId id="292"/>
            <p14:sldId id="360"/>
            <p14:sldId id="330"/>
            <p14:sldId id="293"/>
            <p14:sldId id="327"/>
            <p14:sldId id="319"/>
            <p14:sldId id="361"/>
            <p14:sldId id="362"/>
          </p14:sldIdLst>
        </p14:section>
        <p14:section name="Untitled Section" id="{E95DD4B7-C620-3B47-BD4C-68460915B0CF}">
          <p14:sldIdLst>
            <p14:sldId id="303"/>
            <p14:sldId id="310"/>
            <p14:sldId id="311"/>
            <p14:sldId id="312"/>
            <p14:sldId id="363"/>
            <p14:sldId id="364"/>
            <p14:sldId id="373"/>
            <p14:sldId id="365"/>
            <p14:sldId id="366"/>
            <p14:sldId id="369"/>
            <p14:sldId id="370"/>
            <p14:sldId id="371"/>
            <p14:sldId id="372"/>
            <p14:sldId id="374"/>
            <p14:sldId id="322"/>
            <p14:sldId id="356"/>
            <p14:sldId id="378"/>
            <p14:sldId id="367"/>
            <p14:sldId id="368"/>
            <p14:sldId id="375"/>
            <p14:sldId id="376"/>
            <p14:sldId id="377"/>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a-Maria Piso"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E6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1" autoAdjust="0"/>
    <p:restoredTop sz="99424" autoAdjust="0"/>
  </p:normalViewPr>
  <p:slideViewPr>
    <p:cSldViewPr snapToGrid="0" snapToObjects="1">
      <p:cViewPr>
        <p:scale>
          <a:sx n="90" d="100"/>
          <a:sy n="90" d="100"/>
        </p:scale>
        <p:origin x="-1856" y="-3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printerSettings" Target="printerSettings/printerSettings1.bin"/><Relationship Id="rId36" Type="http://schemas.openxmlformats.org/officeDocument/2006/relationships/commentAuthors" Target="commentAuthor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E37B48D-A559-6F41-A85D-9198382D8E74}" type="datetime1">
              <a:rPr lang="en-US" smtClean="0"/>
              <a:t>8/31/15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8EF503E-FB01-774D-B215-308DA8CA02E8}" type="slidenum">
              <a:rPr lang="en-US" smtClean="0"/>
              <a:t>‹#›</a:t>
            </a:fld>
            <a:endParaRPr lang="en-US"/>
          </a:p>
        </p:txBody>
      </p:sp>
    </p:spTree>
    <p:extLst>
      <p:ext uri="{BB962C8B-B14F-4D97-AF65-F5344CB8AC3E}">
        <p14:creationId xmlns:p14="http://schemas.microsoft.com/office/powerpoint/2010/main" val="278558891"/>
      </p:ext>
    </p:extLst>
  </p:cSld>
  <p:clrMap bg1="lt1" tx1="dk1" bg2="lt2" tx2="dk2" accent1="accent1" accent2="accent2" accent3="accent3" accent4="accent4" accent5="accent5" accent6="accent6" hlink="hlink" folHlink="folHlink"/>
  <p:hf hdr="0" ftr="0" dt="0"/>
</p:handoutMaster>
</file>

<file path=ppt/media/image1.jpg>
</file>

<file path=ppt/media/image12.png>
</file>

<file path=ppt/media/image13.png>
</file>

<file path=ppt/media/image14.png>
</file>

<file path=ppt/media/image15.png>
</file>

<file path=ppt/media/image2.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07269D8-8511-224D-9EC2-608B032B74D9}" type="datetime1">
              <a:rPr lang="en-US" smtClean="0"/>
              <a:t>8/31/15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8B4712D-D2CB-8747-9EC4-89869EAABFB2}" type="slidenum">
              <a:rPr lang="en-US" smtClean="0"/>
              <a:t>‹#›</a:t>
            </a:fld>
            <a:endParaRPr lang="en-US"/>
          </a:p>
        </p:txBody>
      </p:sp>
    </p:spTree>
    <p:extLst>
      <p:ext uri="{BB962C8B-B14F-4D97-AF65-F5344CB8AC3E}">
        <p14:creationId xmlns:p14="http://schemas.microsoft.com/office/powerpoint/2010/main" val="359689710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what I would like to talk about today is the minimum</a:t>
            </a:r>
            <a:r>
              <a:rPr lang="en-US" baseline="0" dirty="0" smtClean="0"/>
              <a:t> core mass for giant planet formation. Now, when we think of minimum core mass, we think core accretion. In core accretion, we know that for a giant planet to form it needs a solid core, that grows, and once it becomes massive enough it can then accumulate a significant atmosphere. How big of a core do we need? Well, typically this value is believed to be around 10 Me. However, this is not a constant, and it not only depends on where we are in the disk but also on how fast the core grows. Now why do we care about this? We have seen throughout this week giant planets imaged at wide separations. Now, we don’t know whether these planets formed through core accretion or not; but if they do, and if core accretion works at large separations, then it’s very important to understand how it works, and more importantly to be able to place a robust </a:t>
            </a:r>
            <a:r>
              <a:rPr lang="en-US" baseline="0" dirty="0" err="1" smtClean="0"/>
              <a:t>absolut</a:t>
            </a:r>
            <a:r>
              <a:rPr lang="en-US" baseline="0" dirty="0" smtClean="0"/>
              <a:t> minimum for a giant planet to form within the lifetime of the </a:t>
            </a:r>
            <a:r>
              <a:rPr lang="en-US" baseline="0" dirty="0" err="1" smtClean="0"/>
              <a:t>protoplanetary</a:t>
            </a:r>
            <a:r>
              <a:rPr lang="en-US" baseline="0" dirty="0" smtClean="0"/>
              <a:t> disk. And this is what I am going to talk about today.</a:t>
            </a:r>
            <a:endParaRPr lang="en-US" dirty="0"/>
          </a:p>
        </p:txBody>
      </p:sp>
      <p:sp>
        <p:nvSpPr>
          <p:cNvPr id="4" name="Slide Number Placeholder 3"/>
          <p:cNvSpPr>
            <a:spLocks noGrp="1"/>
          </p:cNvSpPr>
          <p:nvPr>
            <p:ph type="sldNum" sz="quarter" idx="10"/>
          </p:nvPr>
        </p:nvSpPr>
        <p:spPr/>
        <p:txBody>
          <a:bodyPr/>
          <a:lstStyle/>
          <a:p>
            <a:fld id="{08B4712D-D2CB-8747-9EC4-89869EAABFB2}" type="slidenum">
              <a:rPr lang="en-US" smtClean="0"/>
              <a:t>1</a:t>
            </a:fld>
            <a:endParaRPr lang="en-US"/>
          </a:p>
        </p:txBody>
      </p:sp>
    </p:spTree>
    <p:extLst>
      <p:ext uri="{BB962C8B-B14F-4D97-AF65-F5344CB8AC3E}">
        <p14:creationId xmlns:p14="http://schemas.microsoft.com/office/powerpoint/2010/main" val="3550243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8/31/15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8/31/15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8/31/15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8/31/15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8/31/15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8/31/15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8/31/15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 Id="rId3" Type="http://schemas.openxmlformats.org/officeDocument/2006/relationships/image" Target="../media/image1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3.png"/><Relationship Id="rId1" Type="http://schemas.microsoft.com/office/2007/relationships/media" Target="../media/media1.mov"/><Relationship Id="rId2" Type="http://schemas.openxmlformats.org/officeDocument/2006/relationships/video" Target="../media/media1.mov"/></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4.png"/><Relationship Id="rId1" Type="http://schemas.microsoft.com/office/2007/relationships/media" Target="../media/media2.mov"/><Relationship Id="rId2" Type="http://schemas.openxmlformats.org/officeDocument/2006/relationships/video" Target="../media/media2.mov"/></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5.png"/><Relationship Id="rId1" Type="http://schemas.microsoft.com/office/2007/relationships/media" Target="../media/media3.mov"/><Relationship Id="rId2" Type="http://schemas.openxmlformats.org/officeDocument/2006/relationships/video" Target="../media/media3.mov"/></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540974"/>
            <a:ext cx="7772400" cy="1760345"/>
          </a:xfrm>
        </p:spPr>
        <p:txBody>
          <a:bodyPr>
            <a:normAutofit fontScale="90000"/>
          </a:bodyPr>
          <a:lstStyle/>
          <a:p>
            <a:r>
              <a:rPr lang="en-US" dirty="0">
                <a:solidFill>
                  <a:srgbClr val="FFFF00"/>
                </a:solidFill>
              </a:rPr>
              <a:t>The </a:t>
            </a:r>
            <a:r>
              <a:rPr lang="en-US" dirty="0" smtClean="0">
                <a:solidFill>
                  <a:srgbClr val="FFFF00"/>
                </a:solidFill>
              </a:rPr>
              <a:t>Role </a:t>
            </a:r>
            <a:r>
              <a:rPr lang="en-US" dirty="0">
                <a:solidFill>
                  <a:srgbClr val="FFFF00"/>
                </a:solidFill>
              </a:rPr>
              <a:t>of </a:t>
            </a:r>
            <a:r>
              <a:rPr lang="en-US" dirty="0" smtClean="0">
                <a:solidFill>
                  <a:srgbClr val="FFFF00"/>
                </a:solidFill>
              </a:rPr>
              <a:t>Disk </a:t>
            </a:r>
            <a:r>
              <a:rPr lang="en-US" dirty="0">
                <a:solidFill>
                  <a:srgbClr val="FFFF00"/>
                </a:solidFill>
              </a:rPr>
              <a:t>V</a:t>
            </a:r>
            <a:r>
              <a:rPr lang="en-US" dirty="0" smtClean="0">
                <a:solidFill>
                  <a:srgbClr val="FFFF00"/>
                </a:solidFill>
              </a:rPr>
              <a:t>olatile </a:t>
            </a:r>
            <a:r>
              <a:rPr lang="en-US" dirty="0">
                <a:solidFill>
                  <a:srgbClr val="FFFF00"/>
                </a:solidFill>
              </a:rPr>
              <a:t>C</a:t>
            </a:r>
            <a:r>
              <a:rPr lang="en-US" dirty="0" smtClean="0">
                <a:solidFill>
                  <a:srgbClr val="FFFF00"/>
                </a:solidFill>
              </a:rPr>
              <a:t>hemistry </a:t>
            </a:r>
            <a:r>
              <a:rPr lang="en-US" dirty="0">
                <a:solidFill>
                  <a:srgbClr val="FFFF00"/>
                </a:solidFill>
              </a:rPr>
              <a:t>and </a:t>
            </a:r>
            <a:r>
              <a:rPr lang="en-US" dirty="0" smtClean="0">
                <a:solidFill>
                  <a:srgbClr val="FFFF00"/>
                </a:solidFill>
              </a:rPr>
              <a:t>Dynamics </a:t>
            </a:r>
            <a:r>
              <a:rPr lang="en-US" dirty="0">
                <a:solidFill>
                  <a:srgbClr val="FFFF00"/>
                </a:solidFill>
              </a:rPr>
              <a:t>in </a:t>
            </a:r>
            <a:r>
              <a:rPr lang="en-US" dirty="0" smtClean="0">
                <a:solidFill>
                  <a:srgbClr val="FFFF00"/>
                </a:solidFill>
              </a:rPr>
              <a:t>Shaping </a:t>
            </a:r>
            <a:r>
              <a:rPr lang="en-US" dirty="0">
                <a:solidFill>
                  <a:srgbClr val="FFFF00"/>
                </a:solidFill>
              </a:rPr>
              <a:t>the</a:t>
            </a:r>
            <a:br>
              <a:rPr lang="en-US" dirty="0">
                <a:solidFill>
                  <a:srgbClr val="FFFF00"/>
                </a:solidFill>
              </a:rPr>
            </a:br>
            <a:r>
              <a:rPr lang="en-US" dirty="0" smtClean="0">
                <a:solidFill>
                  <a:srgbClr val="FFFF00"/>
                </a:solidFill>
              </a:rPr>
              <a:t>Compositions </a:t>
            </a:r>
            <a:r>
              <a:rPr lang="en-US" dirty="0">
                <a:solidFill>
                  <a:srgbClr val="FFFF00"/>
                </a:solidFill>
              </a:rPr>
              <a:t>of </a:t>
            </a:r>
            <a:r>
              <a:rPr lang="en-US" dirty="0" smtClean="0">
                <a:solidFill>
                  <a:srgbClr val="FFFF00"/>
                </a:solidFill>
              </a:rPr>
              <a:t>Nascent </a:t>
            </a:r>
            <a:r>
              <a:rPr lang="en-US" dirty="0">
                <a:solidFill>
                  <a:srgbClr val="FFFF00"/>
                </a:solidFill>
              </a:rPr>
              <a:t>P</a:t>
            </a:r>
            <a:r>
              <a:rPr lang="en-US" dirty="0" smtClean="0">
                <a:solidFill>
                  <a:srgbClr val="FFFF00"/>
                </a:solidFill>
              </a:rPr>
              <a:t>lanets</a:t>
            </a:r>
            <a:endParaRPr lang="en-US" dirty="0">
              <a:solidFill>
                <a:srgbClr val="FFFF00"/>
              </a:solidFill>
            </a:endParaRPr>
          </a:p>
        </p:txBody>
      </p:sp>
      <p:sp>
        <p:nvSpPr>
          <p:cNvPr id="3" name="Subtitle 2"/>
          <p:cNvSpPr>
            <a:spLocks noGrp="1"/>
          </p:cNvSpPr>
          <p:nvPr>
            <p:ph type="subTitle" idx="1"/>
          </p:nvPr>
        </p:nvSpPr>
        <p:spPr>
          <a:xfrm>
            <a:off x="235165" y="2847746"/>
            <a:ext cx="8481619" cy="2103740"/>
          </a:xfrm>
        </p:spPr>
        <p:txBody>
          <a:bodyPr>
            <a:normAutofit fontScale="55000" lnSpcReduction="20000"/>
          </a:bodyPr>
          <a:lstStyle/>
          <a:p>
            <a:r>
              <a:rPr lang="en-US" sz="5500" dirty="0" smtClean="0"/>
              <a:t>Ana-Maria Piso</a:t>
            </a:r>
          </a:p>
          <a:p>
            <a:endParaRPr lang="en-US" sz="3800" dirty="0" smtClean="0"/>
          </a:p>
          <a:p>
            <a:r>
              <a:rPr lang="en-US" sz="4000" dirty="0" smtClean="0"/>
              <a:t>Advisor: Karin </a:t>
            </a:r>
            <a:r>
              <a:rPr lang="en-US" sz="4000" dirty="0" err="1" smtClean="0"/>
              <a:t>Öberg</a:t>
            </a:r>
            <a:endParaRPr lang="en-US" sz="4000" dirty="0" smtClean="0"/>
          </a:p>
          <a:p>
            <a:r>
              <a:rPr lang="en-US" sz="4000" dirty="0" smtClean="0"/>
              <a:t>Collaborators: Ruth Murray-Clay, </a:t>
            </a:r>
            <a:r>
              <a:rPr lang="en-US" sz="4000" dirty="0" err="1" smtClean="0"/>
              <a:t>Til</a:t>
            </a:r>
            <a:r>
              <a:rPr lang="en-US" sz="4000" dirty="0" smtClean="0"/>
              <a:t> </a:t>
            </a:r>
            <a:r>
              <a:rPr lang="en-US" sz="4000" dirty="0" err="1" smtClean="0"/>
              <a:t>Birnstiel</a:t>
            </a:r>
            <a:r>
              <a:rPr lang="en-US" sz="4000" dirty="0" smtClean="0"/>
              <a:t>, </a:t>
            </a:r>
            <a:r>
              <a:rPr lang="en-US" sz="4000" dirty="0" err="1" smtClean="0"/>
              <a:t>Ilse</a:t>
            </a:r>
            <a:r>
              <a:rPr lang="en-US" sz="4000" dirty="0" smtClean="0"/>
              <a:t> </a:t>
            </a:r>
            <a:r>
              <a:rPr lang="en-US" sz="4000" dirty="0" err="1" smtClean="0"/>
              <a:t>Cleeves</a:t>
            </a:r>
            <a:r>
              <a:rPr lang="en-US" sz="4000" dirty="0" smtClean="0"/>
              <a:t>, </a:t>
            </a:r>
            <a:r>
              <a:rPr lang="en-US" sz="4000" dirty="0" err="1" smtClean="0"/>
              <a:t>Jamila</a:t>
            </a:r>
            <a:r>
              <a:rPr lang="en-US" sz="4000" dirty="0" smtClean="0"/>
              <a:t> </a:t>
            </a:r>
            <a:r>
              <a:rPr lang="en-US" sz="4000" dirty="0" err="1" smtClean="0"/>
              <a:t>Pegues</a:t>
            </a:r>
            <a:endParaRPr lang="en-US" sz="4000" dirty="0" smtClean="0"/>
          </a:p>
          <a:p>
            <a:r>
              <a:rPr lang="en-US" sz="4000" dirty="0" smtClean="0"/>
              <a:t>Thesis Advisory Committee: Matthew Holman, Sean Andrews, </a:t>
            </a:r>
            <a:r>
              <a:rPr lang="en-US" sz="4000" dirty="0" err="1" smtClean="0"/>
              <a:t>Dimitar</a:t>
            </a:r>
            <a:r>
              <a:rPr lang="en-US" sz="4000" dirty="0" smtClean="0"/>
              <a:t> </a:t>
            </a:r>
            <a:r>
              <a:rPr lang="en-US" sz="4000" dirty="0" err="1" smtClean="0"/>
              <a:t>Sasselov</a:t>
            </a:r>
            <a:endParaRPr lang="en-US" sz="4000" dirty="0" smtClean="0"/>
          </a:p>
        </p:txBody>
      </p:sp>
      <p:sp>
        <p:nvSpPr>
          <p:cNvPr id="6" name="TextBox 5"/>
          <p:cNvSpPr txBox="1"/>
          <p:nvPr/>
        </p:nvSpPr>
        <p:spPr>
          <a:xfrm>
            <a:off x="2255468" y="5261931"/>
            <a:ext cx="4438897" cy="646331"/>
          </a:xfrm>
          <a:prstGeom prst="rect">
            <a:avLst/>
          </a:prstGeom>
          <a:noFill/>
        </p:spPr>
        <p:txBody>
          <a:bodyPr wrap="square" rtlCol="0">
            <a:spAutoFit/>
          </a:bodyPr>
          <a:lstStyle/>
          <a:p>
            <a:r>
              <a:rPr lang="en-US" dirty="0" smtClean="0">
                <a:solidFill>
                  <a:srgbClr val="FFFF00"/>
                </a:solidFill>
              </a:rPr>
              <a:t>TAC Meeting Presentation: April 29</a:t>
            </a:r>
            <a:r>
              <a:rPr lang="en-US" baseline="30000" dirty="0" smtClean="0">
                <a:solidFill>
                  <a:srgbClr val="FFFF00"/>
                </a:solidFill>
              </a:rPr>
              <a:t>th</a:t>
            </a:r>
            <a:r>
              <a:rPr lang="en-US" dirty="0" smtClean="0">
                <a:solidFill>
                  <a:srgbClr val="FFFF00"/>
                </a:solidFill>
              </a:rPr>
              <a:t>, 2015</a:t>
            </a:r>
          </a:p>
          <a:p>
            <a:endParaRPr lang="en-US" dirty="0"/>
          </a:p>
        </p:txBody>
      </p:sp>
    </p:spTree>
    <p:extLst>
      <p:ext uri="{BB962C8B-B14F-4D97-AF65-F5344CB8AC3E}">
        <p14:creationId xmlns:p14="http://schemas.microsoft.com/office/powerpoint/2010/main" val="838421942"/>
      </p:ext>
    </p:extLst>
  </p:cSld>
  <p:clrMapOvr>
    <a:masterClrMapping/>
  </p:clrMapOvr>
  <mc:AlternateContent xmlns:mc="http://schemas.openxmlformats.org/markup-compatibility/2006" xmlns:p14="http://schemas.microsoft.com/office/powerpoint/2010/main">
    <mc:Choice Requires="p14">
      <p:transition spd="slow" p14:dur="2000" advTm="79534"/>
    </mc:Choice>
    <mc:Fallback xmlns="">
      <p:transition xmlns:p14="http://schemas.microsoft.com/office/powerpoint/2010/main" spd="slow" advTm="79534"/>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smtClean="0"/>
              <a:t>Observations show that </a:t>
            </a:r>
            <a:r>
              <a:rPr lang="en-US" sz="3400" dirty="0" smtClean="0">
                <a:solidFill>
                  <a:srgbClr val="FFFF00"/>
                </a:solidFill>
              </a:rPr>
              <a:t>C/O ratios </a:t>
            </a:r>
            <a:r>
              <a:rPr lang="en-US" sz="3400" dirty="0" smtClean="0"/>
              <a:t>in giant planet atmospheres are </a:t>
            </a:r>
            <a:r>
              <a:rPr lang="en-US" sz="3400" dirty="0" smtClean="0">
                <a:solidFill>
                  <a:srgbClr val="FFFF00"/>
                </a:solidFill>
              </a:rPr>
              <a:t>different from stellar</a:t>
            </a:r>
            <a:endParaRPr lang="en-US" sz="3400" dirty="0">
              <a:solidFill>
                <a:srgbClr val="FFFF00"/>
              </a:solidFill>
            </a:endParaRPr>
          </a:p>
        </p:txBody>
      </p:sp>
      <p:pic>
        <p:nvPicPr>
          <p:cNvPr id="4" name="Picture 3" descr="C_O_ratio_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2999" y="1543932"/>
            <a:ext cx="6702778" cy="5027084"/>
          </a:xfrm>
          <a:prstGeom prst="rect">
            <a:avLst/>
          </a:prstGeom>
        </p:spPr>
      </p:pic>
      <p:sp>
        <p:nvSpPr>
          <p:cNvPr id="5" name="TextBox 4"/>
          <p:cNvSpPr txBox="1"/>
          <p:nvPr/>
        </p:nvSpPr>
        <p:spPr>
          <a:xfrm>
            <a:off x="6462887" y="6191000"/>
            <a:ext cx="1495778" cy="307777"/>
          </a:xfrm>
          <a:prstGeom prst="rect">
            <a:avLst/>
          </a:prstGeom>
          <a:noFill/>
        </p:spPr>
        <p:txBody>
          <a:bodyPr wrap="square" rtlCol="0">
            <a:spAutoFit/>
          </a:bodyPr>
          <a:lstStyle/>
          <a:p>
            <a:r>
              <a:rPr lang="en-US" sz="1400" dirty="0" smtClean="0">
                <a:solidFill>
                  <a:schemeClr val="bg1"/>
                </a:solidFill>
              </a:rPr>
              <a:t>After Oberg+11</a:t>
            </a:r>
            <a:endParaRPr lang="en-US" sz="1400" dirty="0">
              <a:solidFill>
                <a:schemeClr val="bg1"/>
              </a:solidFill>
            </a:endParaRPr>
          </a:p>
        </p:txBody>
      </p:sp>
    </p:spTree>
    <p:extLst>
      <p:ext uri="{BB962C8B-B14F-4D97-AF65-F5344CB8AC3E}">
        <p14:creationId xmlns:p14="http://schemas.microsoft.com/office/powerpoint/2010/main" val="20649186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FFFF00"/>
                </a:solidFill>
              </a:rPr>
              <a:t>Timescales</a:t>
            </a:r>
            <a:r>
              <a:rPr lang="en-US" dirty="0" smtClean="0"/>
              <a:t> for </a:t>
            </a:r>
            <a:r>
              <a:rPr lang="en-US" dirty="0" smtClean="0">
                <a:solidFill>
                  <a:srgbClr val="FFFF00"/>
                </a:solidFill>
              </a:rPr>
              <a:t>desorption</a:t>
            </a:r>
            <a:r>
              <a:rPr lang="en-US" dirty="0" smtClean="0"/>
              <a:t>, </a:t>
            </a:r>
            <a:r>
              <a:rPr lang="en-US" dirty="0" smtClean="0">
                <a:solidFill>
                  <a:srgbClr val="FFFF00"/>
                </a:solidFill>
              </a:rPr>
              <a:t>radial drift </a:t>
            </a:r>
            <a:r>
              <a:rPr lang="en-US" dirty="0" smtClean="0"/>
              <a:t>and </a:t>
            </a:r>
            <a:r>
              <a:rPr lang="en-US" dirty="0" smtClean="0">
                <a:solidFill>
                  <a:srgbClr val="FFFF00"/>
                </a:solidFill>
              </a:rPr>
              <a:t>gas accretion </a:t>
            </a:r>
            <a:r>
              <a:rPr lang="en-US" dirty="0" smtClean="0"/>
              <a:t>ARE comparable</a:t>
            </a:r>
            <a:endParaRPr lang="en-US" dirty="0"/>
          </a:p>
        </p:txBody>
      </p:sp>
      <p:pic>
        <p:nvPicPr>
          <p:cNvPr id="4" name="Picture 3" descr="drift_timescales_betaS1_gas_acc_new.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423" y="1558749"/>
            <a:ext cx="7741356" cy="5160904"/>
          </a:xfrm>
          <a:prstGeom prst="rect">
            <a:avLst/>
          </a:prstGeom>
        </p:spPr>
      </p:pic>
      <p:sp>
        <p:nvSpPr>
          <p:cNvPr id="5" name="TextBox 4"/>
          <p:cNvSpPr txBox="1"/>
          <p:nvPr/>
        </p:nvSpPr>
        <p:spPr>
          <a:xfrm>
            <a:off x="7374468" y="6396860"/>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9404813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3998"/>
            <a:ext cx="8229600" cy="1143000"/>
          </a:xfrm>
        </p:spPr>
        <p:txBody>
          <a:bodyPr>
            <a:normAutofit fontScale="90000"/>
          </a:bodyPr>
          <a:lstStyle/>
          <a:p>
            <a:r>
              <a:rPr lang="en-US" dirty="0" smtClean="0">
                <a:solidFill>
                  <a:srgbClr val="FFFF00"/>
                </a:solidFill>
              </a:rPr>
              <a:t>Radial drift </a:t>
            </a:r>
            <a:r>
              <a:rPr lang="en-US" dirty="0" smtClean="0"/>
              <a:t>affects </a:t>
            </a:r>
            <a:r>
              <a:rPr lang="en-US" dirty="0" smtClean="0">
                <a:solidFill>
                  <a:srgbClr val="FFFF00"/>
                </a:solidFill>
              </a:rPr>
              <a:t>snowline location</a:t>
            </a:r>
            <a:endParaRPr lang="en-US" dirty="0">
              <a:solidFill>
                <a:srgbClr val="FFFF00"/>
              </a:solidFill>
            </a:endParaRPr>
          </a:p>
        </p:txBody>
      </p:sp>
      <p:pic>
        <p:nvPicPr>
          <p:cNvPr id="6" name="Picture 5" descr="desorption_distance_passive_active_colorbar_test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0888" y="889002"/>
            <a:ext cx="5418667" cy="5840119"/>
          </a:xfrm>
          <a:prstGeom prst="rect">
            <a:avLst/>
          </a:prstGeom>
        </p:spPr>
      </p:pic>
      <p:sp>
        <p:nvSpPr>
          <p:cNvPr id="7" name="TextBox 6"/>
          <p:cNvSpPr txBox="1"/>
          <p:nvPr/>
        </p:nvSpPr>
        <p:spPr>
          <a:xfrm>
            <a:off x="6090357" y="6396860"/>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2348970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8"/>
            <a:ext cx="8229600" cy="1143000"/>
          </a:xfrm>
        </p:spPr>
        <p:txBody>
          <a:bodyPr>
            <a:noAutofit/>
          </a:bodyPr>
          <a:lstStyle/>
          <a:p>
            <a:r>
              <a:rPr lang="en-US" sz="3600" dirty="0" smtClean="0"/>
              <a:t>We determined </a:t>
            </a:r>
            <a:r>
              <a:rPr lang="en-US" sz="3600" dirty="0" smtClean="0">
                <a:solidFill>
                  <a:srgbClr val="FFFF00"/>
                </a:solidFill>
              </a:rPr>
              <a:t>upper limits </a:t>
            </a:r>
            <a:r>
              <a:rPr lang="en-US" sz="3600" dirty="0" smtClean="0"/>
              <a:t>for the </a:t>
            </a:r>
            <a:r>
              <a:rPr lang="en-US" sz="3600" dirty="0" smtClean="0">
                <a:solidFill>
                  <a:srgbClr val="FFFF00"/>
                </a:solidFill>
              </a:rPr>
              <a:t>C/O ratio</a:t>
            </a:r>
            <a:r>
              <a:rPr lang="en-US" sz="3600" dirty="0" smtClean="0"/>
              <a:t> across the disk</a:t>
            </a:r>
            <a:endParaRPr lang="en-US" sz="3600" dirty="0"/>
          </a:p>
        </p:txBody>
      </p:sp>
      <p:pic>
        <p:nvPicPr>
          <p:cNvPr id="3" name="Picture 2" descr="C_O_ratio_passive_active_disk_many_colorbar_complete_new.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1445" y="1163638"/>
            <a:ext cx="5446888" cy="5446888"/>
          </a:xfrm>
          <a:prstGeom prst="rect">
            <a:avLst/>
          </a:prstGeom>
        </p:spPr>
      </p:pic>
      <p:sp>
        <p:nvSpPr>
          <p:cNvPr id="6" name="TextBox 5"/>
          <p:cNvSpPr txBox="1"/>
          <p:nvPr/>
        </p:nvSpPr>
        <p:spPr>
          <a:xfrm>
            <a:off x="6268157" y="6242971"/>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1582584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a:t>
            </a:r>
            <a:r>
              <a:rPr lang="en-US" dirty="0" smtClean="0">
                <a:solidFill>
                  <a:srgbClr val="FFFF00"/>
                </a:solidFill>
              </a:rPr>
              <a:t>desorption distance </a:t>
            </a:r>
            <a:r>
              <a:rPr lang="en-US" dirty="0" smtClean="0"/>
              <a:t>is </a:t>
            </a:r>
            <a:r>
              <a:rPr lang="en-US" dirty="0" smtClean="0">
                <a:solidFill>
                  <a:srgbClr val="FFFF00"/>
                </a:solidFill>
              </a:rPr>
              <a:t>independent of disk mass</a:t>
            </a:r>
            <a:endParaRPr lang="en-US" dirty="0">
              <a:solidFill>
                <a:srgbClr val="FFFF00"/>
              </a:solidFill>
            </a:endParaRPr>
          </a:p>
        </p:txBody>
      </p:sp>
      <p:pic>
        <p:nvPicPr>
          <p:cNvPr id="4" name="Picture 3" descr="desorption_distance_varying_M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1421" y="1648177"/>
            <a:ext cx="6386689" cy="4790017"/>
          </a:xfrm>
          <a:prstGeom prst="rect">
            <a:avLst/>
          </a:prstGeom>
        </p:spPr>
      </p:pic>
      <p:sp>
        <p:nvSpPr>
          <p:cNvPr id="5" name="TextBox 4"/>
          <p:cNvSpPr txBox="1"/>
          <p:nvPr/>
        </p:nvSpPr>
        <p:spPr>
          <a:xfrm>
            <a:off x="6781799" y="6079499"/>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22457132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a:t>
            </a:r>
            <a:r>
              <a:rPr lang="en-US" dirty="0" smtClean="0">
                <a:solidFill>
                  <a:srgbClr val="FFFF00"/>
                </a:solidFill>
              </a:rPr>
              <a:t>desorption distance </a:t>
            </a:r>
            <a:r>
              <a:rPr lang="en-US" dirty="0" smtClean="0"/>
              <a:t>for </a:t>
            </a:r>
            <a:r>
              <a:rPr lang="en-US" dirty="0" smtClean="0">
                <a:solidFill>
                  <a:srgbClr val="FFFF00"/>
                </a:solidFill>
              </a:rPr>
              <a:t>transition disks</a:t>
            </a:r>
            <a:r>
              <a:rPr lang="en-US" dirty="0" smtClean="0"/>
              <a:t> agrees with </a:t>
            </a:r>
            <a:r>
              <a:rPr lang="en-US" dirty="0" smtClean="0">
                <a:solidFill>
                  <a:srgbClr val="FFFF00"/>
                </a:solidFill>
              </a:rPr>
              <a:t>observations</a:t>
            </a:r>
            <a:endParaRPr lang="en-US" dirty="0">
              <a:solidFill>
                <a:srgbClr val="FFFF00"/>
              </a:solidFill>
            </a:endParaRPr>
          </a:p>
        </p:txBody>
      </p:sp>
      <p:pic>
        <p:nvPicPr>
          <p:cNvPr id="4" name="Picture 3" descr="desorption_distance_transition_disk_100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8422" y="1761066"/>
            <a:ext cx="6033911" cy="4525434"/>
          </a:xfrm>
          <a:prstGeom prst="rect">
            <a:avLst/>
          </a:prstGeom>
        </p:spPr>
      </p:pic>
      <p:sp>
        <p:nvSpPr>
          <p:cNvPr id="5" name="TextBox 4"/>
          <p:cNvSpPr txBox="1"/>
          <p:nvPr/>
        </p:nvSpPr>
        <p:spPr>
          <a:xfrm>
            <a:off x="6556022" y="5860638"/>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3837873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FFFF00"/>
                </a:solidFill>
              </a:rPr>
              <a:t>Paper submitted to </a:t>
            </a:r>
            <a:r>
              <a:rPr lang="en-US" dirty="0" err="1" smtClean="0">
                <a:solidFill>
                  <a:srgbClr val="FFFF00"/>
                </a:solidFill>
              </a:rPr>
              <a:t>ApJ</a:t>
            </a:r>
            <a:r>
              <a:rPr lang="en-US" dirty="0" smtClean="0">
                <a:solidFill>
                  <a:srgbClr val="FFFF00"/>
                </a:solidFill>
              </a:rPr>
              <a:t> on August 14</a:t>
            </a:r>
            <a:r>
              <a:rPr lang="en-US" baseline="30000" dirty="0" smtClean="0">
                <a:solidFill>
                  <a:srgbClr val="FFFF00"/>
                </a:solidFill>
              </a:rPr>
              <a:t>th</a:t>
            </a:r>
            <a:r>
              <a:rPr lang="en-US" dirty="0" smtClean="0">
                <a:solidFill>
                  <a:srgbClr val="FFFF00"/>
                </a:solidFill>
              </a:rPr>
              <a:t> </a:t>
            </a:r>
            <a:endParaRPr lang="en-US" dirty="0">
              <a:solidFill>
                <a:srgbClr val="FFFF00"/>
              </a:solidFill>
            </a:endParaRPr>
          </a:p>
        </p:txBody>
      </p:sp>
      <p:sp>
        <p:nvSpPr>
          <p:cNvPr id="3" name="Content Placeholder 2"/>
          <p:cNvSpPr>
            <a:spLocks noGrp="1"/>
          </p:cNvSpPr>
          <p:nvPr>
            <p:ph idx="1"/>
          </p:nvPr>
        </p:nvSpPr>
        <p:spPr/>
        <p:txBody>
          <a:bodyPr/>
          <a:lstStyle/>
          <a:p>
            <a:pPr marL="0" indent="0">
              <a:buNone/>
            </a:pPr>
            <a:endParaRPr lang="en-US" dirty="0" smtClean="0"/>
          </a:p>
          <a:p>
            <a:pPr marL="0" indent="0" algn="ctr">
              <a:buNone/>
            </a:pPr>
            <a:r>
              <a:rPr lang="en-US" dirty="0" smtClean="0"/>
              <a:t> </a:t>
            </a:r>
            <a:r>
              <a:rPr lang="en-US" b="1" dirty="0"/>
              <a:t>Piso, A.-M. A</a:t>
            </a:r>
            <a:r>
              <a:rPr lang="en-US" dirty="0"/>
              <a:t>., Oberg, K. I., </a:t>
            </a:r>
            <a:r>
              <a:rPr lang="en-US" dirty="0" err="1"/>
              <a:t>Birnstiel</a:t>
            </a:r>
            <a:r>
              <a:rPr lang="en-US" dirty="0"/>
              <a:t>, T., </a:t>
            </a:r>
            <a:r>
              <a:rPr lang="en-US" dirty="0" smtClean="0"/>
              <a:t>&amp; Murray</a:t>
            </a:r>
            <a:r>
              <a:rPr lang="en-US" dirty="0"/>
              <a:t>-Clay, R. A</a:t>
            </a:r>
            <a:r>
              <a:rPr lang="en-US" i="1" dirty="0">
                <a:solidFill>
                  <a:srgbClr val="FFFF00"/>
                </a:solidFill>
              </a:rPr>
              <a:t>. </a:t>
            </a:r>
            <a:endParaRPr lang="en-US" i="1" dirty="0" smtClean="0">
              <a:solidFill>
                <a:srgbClr val="FFFF00"/>
              </a:solidFill>
            </a:endParaRPr>
          </a:p>
          <a:p>
            <a:pPr marL="0" indent="0" algn="ctr">
              <a:buNone/>
            </a:pPr>
            <a:r>
              <a:rPr lang="en-US" i="1" dirty="0" smtClean="0">
                <a:solidFill>
                  <a:srgbClr val="FFFF00"/>
                </a:solidFill>
              </a:rPr>
              <a:t>C</a:t>
            </a:r>
            <a:r>
              <a:rPr lang="en-US" i="1" dirty="0">
                <a:solidFill>
                  <a:srgbClr val="FFFF00"/>
                </a:solidFill>
              </a:rPr>
              <a:t>/O and Snowline Locations</a:t>
            </a:r>
          </a:p>
          <a:p>
            <a:pPr marL="0" indent="0" algn="ctr">
              <a:buNone/>
            </a:pPr>
            <a:r>
              <a:rPr lang="en-US" i="1" dirty="0">
                <a:solidFill>
                  <a:srgbClr val="FFFF00"/>
                </a:solidFill>
              </a:rPr>
              <a:t>in </a:t>
            </a:r>
            <a:r>
              <a:rPr lang="en-US" i="1" dirty="0" err="1">
                <a:solidFill>
                  <a:srgbClr val="FFFF00"/>
                </a:solidFill>
              </a:rPr>
              <a:t>Protoplanetary</a:t>
            </a:r>
            <a:r>
              <a:rPr lang="en-US" i="1" dirty="0">
                <a:solidFill>
                  <a:srgbClr val="FFFF00"/>
                </a:solidFill>
              </a:rPr>
              <a:t> Disks: The </a:t>
            </a:r>
            <a:r>
              <a:rPr lang="en-US" i="1" dirty="0" smtClean="0">
                <a:solidFill>
                  <a:srgbClr val="FFFF00"/>
                </a:solidFill>
              </a:rPr>
              <a:t>Effect </a:t>
            </a:r>
            <a:r>
              <a:rPr lang="en-US" i="1" dirty="0">
                <a:solidFill>
                  <a:srgbClr val="FFFF00"/>
                </a:solidFill>
              </a:rPr>
              <a:t>of Radial Drift and Viscous Gas Accretion</a:t>
            </a:r>
            <a:r>
              <a:rPr lang="en-US" dirty="0"/>
              <a:t>. </a:t>
            </a:r>
            <a:endParaRPr lang="en-US" dirty="0" smtClean="0"/>
          </a:p>
          <a:p>
            <a:pPr marL="0" indent="0" algn="ctr">
              <a:buNone/>
            </a:pPr>
            <a:r>
              <a:rPr lang="en-US" dirty="0" err="1" smtClean="0"/>
              <a:t>ApJ</a:t>
            </a:r>
            <a:r>
              <a:rPr lang="en-US" dirty="0"/>
              <a:t>, </a:t>
            </a:r>
            <a:r>
              <a:rPr lang="en-US" dirty="0" smtClean="0"/>
              <a:t>under review</a:t>
            </a:r>
            <a:endParaRPr lang="en-US" dirty="0"/>
          </a:p>
        </p:txBody>
      </p:sp>
    </p:spTree>
    <p:extLst>
      <p:ext uri="{BB962C8B-B14F-4D97-AF65-F5344CB8AC3E}">
        <p14:creationId xmlns:p14="http://schemas.microsoft.com/office/powerpoint/2010/main" val="3425413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t>Brief </a:t>
            </a:r>
            <a:r>
              <a:rPr lang="en-US" dirty="0" smtClean="0"/>
              <a:t>Background Info</a:t>
            </a:r>
          </a:p>
          <a:p>
            <a:pPr marL="514350" indent="-514350">
              <a:buFont typeface="+mj-lt"/>
              <a:buAutoNum type="arabicPeriod"/>
            </a:pPr>
            <a:r>
              <a:rPr lang="en-US" dirty="0" smtClean="0"/>
              <a:t>Research Accomplished Since Last Meeting</a:t>
            </a:r>
          </a:p>
          <a:p>
            <a:pPr marL="514350" indent="-514350">
              <a:buFont typeface="+mj-lt"/>
              <a:buAutoNum type="arabicPeriod"/>
            </a:pPr>
            <a:r>
              <a:rPr lang="en-US" dirty="0" smtClean="0">
                <a:solidFill>
                  <a:srgbClr val="FFFF00"/>
                </a:solidFill>
              </a:rPr>
              <a:t>Furthe</a:t>
            </a:r>
            <a:r>
              <a:rPr lang="en-US" dirty="0" smtClean="0">
                <a:solidFill>
                  <a:srgbClr val="FFFF00"/>
                </a:solidFill>
              </a:rPr>
              <a:t>r Preliminary Results and Next Steps</a:t>
            </a:r>
          </a:p>
          <a:p>
            <a:pPr marL="514350" indent="-514350">
              <a:buFont typeface="+mj-lt"/>
              <a:buAutoNum type="arabicPeriod"/>
            </a:pPr>
            <a:r>
              <a:rPr lang="en-US" dirty="0" smtClean="0"/>
              <a:t> </a:t>
            </a:r>
            <a:r>
              <a:rPr lang="en-US" dirty="0" smtClean="0"/>
              <a:t>Proposed Completion Timeline</a:t>
            </a:r>
            <a:endParaRPr lang="en-US" dirty="0"/>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68933395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200" y="161749"/>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dirty="0" smtClean="0">
                <a:solidFill>
                  <a:srgbClr val="FFFF00"/>
                </a:solidFill>
              </a:rPr>
              <a:t>GOAL</a:t>
            </a:r>
            <a:endParaRPr lang="en-US" sz="6000" dirty="0">
              <a:solidFill>
                <a:srgbClr val="FFFF00"/>
              </a:solidFill>
            </a:endParaRPr>
          </a:p>
        </p:txBody>
      </p:sp>
      <p:sp>
        <p:nvSpPr>
          <p:cNvPr id="5" name="Title 1"/>
          <p:cNvSpPr txBox="1">
            <a:spLocks/>
          </p:cNvSpPr>
          <p:nvPr/>
        </p:nvSpPr>
        <p:spPr>
          <a:xfrm>
            <a:off x="457200" y="1417638"/>
            <a:ext cx="8475133" cy="2102556"/>
          </a:xfrm>
          <a:prstGeom prst="rect">
            <a:avLst/>
          </a:prstGeom>
          <a:solidFill>
            <a:srgbClr val="FFFF00"/>
          </a:solidFill>
          <a:ln w="63500">
            <a:solidFill>
              <a:srgbClr val="0000FF"/>
            </a:solidFill>
          </a:ln>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600" dirty="0" smtClean="0">
                <a:solidFill>
                  <a:schemeClr val="bg1"/>
                </a:solidFill>
              </a:rPr>
              <a:t>Add </a:t>
            </a:r>
            <a:r>
              <a:rPr lang="en-US" sz="3600" dirty="0">
                <a:solidFill>
                  <a:schemeClr val="bg1"/>
                </a:solidFill>
              </a:rPr>
              <a:t>n</a:t>
            </a:r>
            <a:r>
              <a:rPr lang="en-US" sz="3600" dirty="0" smtClean="0">
                <a:solidFill>
                  <a:schemeClr val="bg1"/>
                </a:solidFill>
              </a:rPr>
              <a:t>itrogen and hydrocarbons </a:t>
            </a:r>
            <a:r>
              <a:rPr lang="en-US" sz="3600" dirty="0" smtClean="0">
                <a:solidFill>
                  <a:schemeClr val="bg1"/>
                </a:solidFill>
              </a:rPr>
              <a:t>in the chemical and dynamical framework and explore </a:t>
            </a:r>
            <a:r>
              <a:rPr lang="en-US" sz="3600" dirty="0" smtClean="0">
                <a:solidFill>
                  <a:schemeClr val="bg1"/>
                </a:solidFill>
              </a:rPr>
              <a:t>their</a:t>
            </a:r>
            <a:r>
              <a:rPr lang="en-US" sz="3600" dirty="0" smtClean="0">
                <a:solidFill>
                  <a:schemeClr val="bg1"/>
                </a:solidFill>
              </a:rPr>
              <a:t> </a:t>
            </a:r>
            <a:r>
              <a:rPr lang="en-US" sz="3600" dirty="0" smtClean="0">
                <a:solidFill>
                  <a:schemeClr val="bg1"/>
                </a:solidFill>
              </a:rPr>
              <a:t>effects </a:t>
            </a:r>
            <a:r>
              <a:rPr lang="en-US" sz="3600" dirty="0" smtClean="0">
                <a:solidFill>
                  <a:schemeClr val="bg1"/>
                </a:solidFill>
              </a:rPr>
              <a:t>on the C/O/N </a:t>
            </a:r>
            <a:r>
              <a:rPr lang="en-US" sz="3600" dirty="0" smtClean="0">
                <a:solidFill>
                  <a:schemeClr val="bg1"/>
                </a:solidFill>
              </a:rPr>
              <a:t>ratio</a:t>
            </a:r>
            <a:endParaRPr lang="en-US" sz="3600" dirty="0">
              <a:solidFill>
                <a:schemeClr val="bg1"/>
              </a:solidFill>
            </a:endParaRPr>
          </a:p>
        </p:txBody>
      </p:sp>
      <p:sp>
        <p:nvSpPr>
          <p:cNvPr id="6" name="Rectangle 5"/>
          <p:cNvSpPr/>
          <p:nvPr/>
        </p:nvSpPr>
        <p:spPr>
          <a:xfrm>
            <a:off x="457199" y="3683000"/>
            <a:ext cx="8475133" cy="2862322"/>
          </a:xfrm>
          <a:prstGeom prst="rect">
            <a:avLst/>
          </a:prstGeom>
          <a:solidFill>
            <a:srgbClr val="FFFF00"/>
          </a:solidFill>
          <a:ln w="63500">
            <a:solidFill>
              <a:srgbClr val="0000FF"/>
            </a:solidFill>
          </a:ln>
        </p:spPr>
        <p:txBody>
          <a:bodyPr wrap="square">
            <a:spAutoFit/>
          </a:bodyPr>
          <a:lstStyle/>
          <a:p>
            <a:pPr algn="ctr"/>
            <a:r>
              <a:rPr lang="en-US" sz="3600" dirty="0">
                <a:solidFill>
                  <a:schemeClr val="bg1"/>
                </a:solidFill>
              </a:rPr>
              <a:t>Can use abundance patterns both from the Solar System and from disk chemistry models (e.g., Schwarz &amp; Bergin 2014) to define the range of abundance of different nitrogen carriers</a:t>
            </a:r>
            <a:endParaRPr lang="en-US" sz="3600" dirty="0">
              <a:solidFill>
                <a:schemeClr val="bg1"/>
              </a:solidFill>
            </a:endParaRPr>
          </a:p>
        </p:txBody>
      </p:sp>
    </p:spTree>
    <p:extLst>
      <p:ext uri="{BB962C8B-B14F-4D97-AF65-F5344CB8AC3E}">
        <p14:creationId xmlns:p14="http://schemas.microsoft.com/office/powerpoint/2010/main" val="5702619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176"/>
            <a:ext cx="8229600" cy="1143000"/>
          </a:xfrm>
        </p:spPr>
        <p:txBody>
          <a:bodyPr>
            <a:normAutofit/>
          </a:bodyPr>
          <a:lstStyle/>
          <a:p>
            <a:r>
              <a:rPr lang="en-US" sz="3000" dirty="0" smtClean="0">
                <a:solidFill>
                  <a:srgbClr val="FFFF00"/>
                </a:solidFill>
              </a:rPr>
              <a:t>Expected abundances</a:t>
            </a:r>
            <a:r>
              <a:rPr lang="en-US" sz="3000" dirty="0" smtClean="0"/>
              <a:t> of </a:t>
            </a:r>
            <a:r>
              <a:rPr lang="en-US" sz="3000" dirty="0" smtClean="0">
                <a:solidFill>
                  <a:srgbClr val="FFFF00"/>
                </a:solidFill>
              </a:rPr>
              <a:t>CH4</a:t>
            </a:r>
            <a:r>
              <a:rPr lang="en-US" sz="3000" dirty="0" smtClean="0"/>
              <a:t> do not change </a:t>
            </a:r>
            <a:r>
              <a:rPr lang="en-US" sz="3000" dirty="0" smtClean="0">
                <a:solidFill>
                  <a:srgbClr val="FFFF00"/>
                </a:solidFill>
              </a:rPr>
              <a:t>C/O</a:t>
            </a:r>
            <a:r>
              <a:rPr lang="en-US" sz="3000" dirty="0" smtClean="0"/>
              <a:t> results significantly</a:t>
            </a:r>
            <a:endParaRPr lang="en-US" sz="3000" dirty="0"/>
          </a:p>
        </p:txBody>
      </p:sp>
      <p:pic>
        <p:nvPicPr>
          <p:cNvPr id="4" name="Picture 3" descr="C_O_ratio_CH4_tes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5890" y="994833"/>
            <a:ext cx="3748852" cy="5623277"/>
          </a:xfrm>
          <a:prstGeom prst="rect">
            <a:avLst/>
          </a:prstGeom>
        </p:spPr>
      </p:pic>
    </p:spTree>
    <p:extLst>
      <p:ext uri="{BB962C8B-B14F-4D97-AF65-F5344CB8AC3E}">
        <p14:creationId xmlns:p14="http://schemas.microsoft.com/office/powerpoint/2010/main" val="444348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t>Brief </a:t>
            </a:r>
            <a:r>
              <a:rPr lang="en-US" dirty="0" smtClean="0"/>
              <a:t>Background Info</a:t>
            </a:r>
          </a:p>
          <a:p>
            <a:pPr marL="514350" indent="-514350">
              <a:buFont typeface="+mj-lt"/>
              <a:buAutoNum type="arabicPeriod"/>
            </a:pPr>
            <a:r>
              <a:rPr lang="en-US" dirty="0" smtClean="0"/>
              <a:t>Research Accomplished Since Last Meeting</a:t>
            </a:r>
          </a:p>
          <a:p>
            <a:pPr marL="514350" indent="-514350">
              <a:buFont typeface="+mj-lt"/>
              <a:buAutoNum type="arabicPeriod"/>
            </a:pPr>
            <a:r>
              <a:rPr lang="en-US" dirty="0" smtClean="0"/>
              <a:t>Furthe</a:t>
            </a:r>
            <a:r>
              <a:rPr lang="en-US" dirty="0" smtClean="0"/>
              <a:t>r Preliminary Results and Next Steps</a:t>
            </a:r>
          </a:p>
          <a:p>
            <a:pPr marL="514350" indent="-514350">
              <a:buFont typeface="+mj-lt"/>
              <a:buAutoNum type="arabicPeriod"/>
            </a:pPr>
            <a:r>
              <a:rPr lang="en-US" dirty="0" smtClean="0"/>
              <a:t> </a:t>
            </a:r>
            <a:r>
              <a:rPr lang="en-US" dirty="0" smtClean="0"/>
              <a:t>Proposed Completion Timeline</a:t>
            </a:r>
            <a:endParaRPr lang="en-US" dirty="0"/>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176352148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176"/>
            <a:ext cx="8229600" cy="1143000"/>
          </a:xfrm>
        </p:spPr>
        <p:txBody>
          <a:bodyPr>
            <a:normAutofit/>
          </a:bodyPr>
          <a:lstStyle/>
          <a:p>
            <a:r>
              <a:rPr lang="en-US" sz="3000" dirty="0" smtClean="0">
                <a:solidFill>
                  <a:srgbClr val="FFFF00"/>
                </a:solidFill>
              </a:rPr>
              <a:t>Expected abundances</a:t>
            </a:r>
            <a:r>
              <a:rPr lang="en-US" sz="3000" dirty="0" smtClean="0"/>
              <a:t> of </a:t>
            </a:r>
            <a:r>
              <a:rPr lang="en-US" sz="3000" dirty="0" smtClean="0">
                <a:solidFill>
                  <a:srgbClr val="FFFF00"/>
                </a:solidFill>
              </a:rPr>
              <a:t>NH3</a:t>
            </a:r>
            <a:r>
              <a:rPr lang="en-US" sz="3000" dirty="0" smtClean="0"/>
              <a:t> do not change </a:t>
            </a:r>
            <a:r>
              <a:rPr lang="en-US" sz="3000" dirty="0">
                <a:solidFill>
                  <a:srgbClr val="FFFF00"/>
                </a:solidFill>
              </a:rPr>
              <a:t>N</a:t>
            </a:r>
            <a:r>
              <a:rPr lang="en-US" sz="3000" dirty="0" smtClean="0">
                <a:solidFill>
                  <a:srgbClr val="FFFF00"/>
                </a:solidFill>
              </a:rPr>
              <a:t>/O</a:t>
            </a:r>
            <a:r>
              <a:rPr lang="en-US" sz="3000" dirty="0" smtClean="0"/>
              <a:t> results significantly</a:t>
            </a:r>
            <a:endParaRPr lang="en-US" sz="3000" dirty="0"/>
          </a:p>
        </p:txBody>
      </p:sp>
      <p:pic>
        <p:nvPicPr>
          <p:cNvPr id="4" name="Picture 3" descr="C_O_ratio_CH4_tes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5890" y="994833"/>
            <a:ext cx="3748852" cy="5623277"/>
          </a:xfrm>
          <a:prstGeom prst="rect">
            <a:avLst/>
          </a:prstGeom>
        </p:spPr>
      </p:pic>
      <p:pic>
        <p:nvPicPr>
          <p:cNvPr id="3" name="Picture 2" descr="N_O_ratio_tes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4809" y="1095021"/>
            <a:ext cx="3657600" cy="5486400"/>
          </a:xfrm>
          <a:prstGeom prst="rect">
            <a:avLst/>
          </a:prstGeom>
        </p:spPr>
      </p:pic>
    </p:spTree>
    <p:extLst>
      <p:ext uri="{BB962C8B-B14F-4D97-AF65-F5344CB8AC3E}">
        <p14:creationId xmlns:p14="http://schemas.microsoft.com/office/powerpoint/2010/main" val="8167015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176"/>
            <a:ext cx="8229600" cy="1143000"/>
          </a:xfrm>
        </p:spPr>
        <p:txBody>
          <a:bodyPr>
            <a:normAutofit/>
          </a:bodyPr>
          <a:lstStyle/>
          <a:p>
            <a:r>
              <a:rPr lang="en-US" sz="3000" dirty="0" smtClean="0"/>
              <a:t>Results for the </a:t>
            </a:r>
            <a:r>
              <a:rPr lang="en-US" sz="3000" dirty="0" smtClean="0">
                <a:solidFill>
                  <a:srgbClr val="FFFF00"/>
                </a:solidFill>
              </a:rPr>
              <a:t>N/C ratio </a:t>
            </a:r>
            <a:r>
              <a:rPr lang="en-US" sz="3000" dirty="0" smtClean="0"/>
              <a:t>in a </a:t>
            </a:r>
            <a:r>
              <a:rPr lang="en-US" sz="3000" dirty="0" smtClean="0">
                <a:solidFill>
                  <a:srgbClr val="FFFF00"/>
                </a:solidFill>
              </a:rPr>
              <a:t>static disk</a:t>
            </a:r>
            <a:endParaRPr lang="en-US" sz="3000" dirty="0">
              <a:solidFill>
                <a:srgbClr val="FFFF00"/>
              </a:solidFill>
            </a:endParaRPr>
          </a:p>
        </p:txBody>
      </p:sp>
      <p:pic>
        <p:nvPicPr>
          <p:cNvPr id="3" name="Picture 2" descr="N_C_ratio_tes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9556" y="1009824"/>
            <a:ext cx="7168444" cy="5376333"/>
          </a:xfrm>
          <a:prstGeom prst="rect">
            <a:avLst/>
          </a:prstGeom>
        </p:spPr>
      </p:pic>
    </p:spTree>
    <p:extLst>
      <p:ext uri="{BB962C8B-B14F-4D97-AF65-F5344CB8AC3E}">
        <p14:creationId xmlns:p14="http://schemas.microsoft.com/office/powerpoint/2010/main" val="816701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Calculate the C/N/O ratios in active disks, for different ice compositions and morphologies</a:t>
            </a:r>
          </a:p>
          <a:p>
            <a:pPr marL="800100" lvl="3" indent="-342900"/>
            <a:r>
              <a:rPr lang="en-US" dirty="0" smtClean="0">
                <a:solidFill>
                  <a:srgbClr val="FFFFFF"/>
                </a:solidFill>
              </a:rPr>
              <a:t>Use different abundances for the main nitrogen and carbon carriers</a:t>
            </a:r>
          </a:p>
          <a:p>
            <a:pPr marL="800100" lvl="3" indent="-342900"/>
            <a:r>
              <a:rPr lang="en-US" dirty="0" smtClean="0">
                <a:solidFill>
                  <a:srgbClr val="FFFFFF"/>
                </a:solidFill>
              </a:rPr>
              <a:t>Use new results for the binding energies for N2 and CO, both mixed with water and as pure ices</a:t>
            </a:r>
            <a:endParaRPr lang="en-US" dirty="0" smtClean="0"/>
          </a:p>
          <a:p>
            <a:pPr marL="342900" lvl="1" indent="-342900">
              <a:buFont typeface="Arial" pitchFamily="34" charset="0"/>
              <a:buChar char="•"/>
            </a:pPr>
            <a:r>
              <a:rPr lang="en-US" dirty="0" smtClean="0"/>
              <a:t>Calculate the C/N/O ratios self-consistently</a:t>
            </a:r>
          </a:p>
          <a:p>
            <a:pPr marL="742950" lvl="2" indent="-342900"/>
            <a:r>
              <a:rPr lang="en-US" dirty="0" smtClean="0">
                <a:solidFill>
                  <a:srgbClr val="FFFFFF"/>
                </a:solidFill>
              </a:rPr>
              <a:t>Basic </a:t>
            </a:r>
            <a:r>
              <a:rPr lang="en-US" dirty="0">
                <a:solidFill>
                  <a:srgbClr val="FFFFFF"/>
                </a:solidFill>
              </a:rPr>
              <a:t>idea: treat each species in </a:t>
            </a:r>
            <a:r>
              <a:rPr lang="en-US" dirty="0">
                <a:solidFill>
                  <a:srgbClr val="FFFF00"/>
                </a:solidFill>
              </a:rPr>
              <a:t>gaseous</a:t>
            </a:r>
            <a:r>
              <a:rPr lang="en-US" dirty="0">
                <a:solidFill>
                  <a:srgbClr val="FFFFFF"/>
                </a:solidFill>
              </a:rPr>
              <a:t> and </a:t>
            </a:r>
            <a:r>
              <a:rPr lang="en-US" dirty="0">
                <a:solidFill>
                  <a:srgbClr val="FFFF00"/>
                </a:solidFill>
              </a:rPr>
              <a:t>solid</a:t>
            </a:r>
            <a:r>
              <a:rPr lang="en-US" dirty="0">
                <a:solidFill>
                  <a:srgbClr val="FFFFFF"/>
                </a:solidFill>
              </a:rPr>
              <a:t> form as </a:t>
            </a:r>
            <a:r>
              <a:rPr lang="en-US" dirty="0">
                <a:solidFill>
                  <a:srgbClr val="FFFF00"/>
                </a:solidFill>
              </a:rPr>
              <a:t>two fluids that are interchanging </a:t>
            </a:r>
            <a:r>
              <a:rPr lang="en-US" dirty="0">
                <a:solidFill>
                  <a:srgbClr val="FFFFFF"/>
                </a:solidFill>
              </a:rPr>
              <a:t>and use </a:t>
            </a:r>
            <a:r>
              <a:rPr lang="en-US" dirty="0">
                <a:solidFill>
                  <a:srgbClr val="FFFF00"/>
                </a:solidFill>
              </a:rPr>
              <a:t>advection-like equations </a:t>
            </a:r>
            <a:r>
              <a:rPr lang="en-US" dirty="0">
                <a:solidFill>
                  <a:srgbClr val="FFFFFF"/>
                </a:solidFill>
              </a:rPr>
              <a:t>to solve for their separate time-dependent </a:t>
            </a:r>
            <a:r>
              <a:rPr lang="en-US" dirty="0" smtClean="0">
                <a:solidFill>
                  <a:srgbClr val="FFFFFF"/>
                </a:solidFill>
              </a:rPr>
              <a:t>abundance</a:t>
            </a:r>
            <a:endParaRPr lang="en-US" dirty="0" smtClean="0"/>
          </a:p>
          <a:p>
            <a:r>
              <a:rPr lang="en-US" dirty="0" smtClean="0"/>
              <a:t>Consider ice species composed of more than one single volatile</a:t>
            </a:r>
          </a:p>
          <a:p>
            <a:r>
              <a:rPr lang="en-US" dirty="0" smtClean="0"/>
              <a:t>Incorporate chemical </a:t>
            </a:r>
            <a:r>
              <a:rPr lang="en-US" dirty="0"/>
              <a:t>evolution </a:t>
            </a:r>
            <a:r>
              <a:rPr lang="en-US" dirty="0" smtClean="0"/>
              <a:t>in </a:t>
            </a:r>
            <a:r>
              <a:rPr lang="en-US" dirty="0"/>
              <a:t>radial drift model</a:t>
            </a:r>
            <a:endParaRPr lang="en-US" dirty="0" smtClean="0"/>
          </a:p>
          <a:p>
            <a:endParaRPr lang="en-US" dirty="0" smtClean="0"/>
          </a:p>
          <a:p>
            <a:endParaRPr lang="en-US" dirty="0"/>
          </a:p>
        </p:txBody>
      </p:sp>
    </p:spTree>
    <p:extLst>
      <p:ext uri="{BB962C8B-B14F-4D97-AF65-F5344CB8AC3E}">
        <p14:creationId xmlns:p14="http://schemas.microsoft.com/office/powerpoint/2010/main" val="32824912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t>Brief </a:t>
            </a:r>
            <a:r>
              <a:rPr lang="en-US" dirty="0" smtClean="0"/>
              <a:t>Background Info</a:t>
            </a:r>
          </a:p>
          <a:p>
            <a:pPr marL="514350" indent="-514350">
              <a:buFont typeface="+mj-lt"/>
              <a:buAutoNum type="arabicPeriod"/>
            </a:pPr>
            <a:r>
              <a:rPr lang="en-US" dirty="0" smtClean="0"/>
              <a:t>Research Accomplished Since Last Meeting</a:t>
            </a:r>
          </a:p>
          <a:p>
            <a:pPr marL="514350" indent="-514350">
              <a:buFont typeface="+mj-lt"/>
              <a:buAutoNum type="arabicPeriod"/>
            </a:pPr>
            <a:r>
              <a:rPr lang="en-US" dirty="0" smtClean="0"/>
              <a:t>Furthe</a:t>
            </a:r>
            <a:r>
              <a:rPr lang="en-US" dirty="0" smtClean="0"/>
              <a:t>r Preliminary Results and Next Steps</a:t>
            </a:r>
          </a:p>
          <a:p>
            <a:pPr marL="514350" indent="-514350">
              <a:buFont typeface="+mj-lt"/>
              <a:buAutoNum type="arabicPeriod"/>
            </a:pPr>
            <a:r>
              <a:rPr lang="en-US" dirty="0" smtClean="0"/>
              <a:t> </a:t>
            </a:r>
            <a:r>
              <a:rPr lang="en-US" dirty="0" smtClean="0">
                <a:solidFill>
                  <a:srgbClr val="FFFF00"/>
                </a:solidFill>
              </a:rPr>
              <a:t>Proposed Completion Timeline</a:t>
            </a:r>
            <a:endParaRPr lang="en-US" dirty="0">
              <a:solidFill>
                <a:srgbClr val="FFFF00"/>
              </a:solidFill>
            </a:endParaRPr>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235797251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Thesis Timeline</a:t>
            </a:r>
            <a:endParaRPr lang="en-US" dirty="0"/>
          </a:p>
        </p:txBody>
      </p:sp>
      <p:sp>
        <p:nvSpPr>
          <p:cNvPr id="3" name="Content Placeholder 2"/>
          <p:cNvSpPr>
            <a:spLocks noGrp="1"/>
          </p:cNvSpPr>
          <p:nvPr>
            <p:ph idx="1"/>
          </p:nvPr>
        </p:nvSpPr>
        <p:spPr>
          <a:xfrm>
            <a:off x="457200" y="1600200"/>
            <a:ext cx="8229600" cy="4961467"/>
          </a:xfrm>
        </p:spPr>
        <p:txBody>
          <a:bodyPr>
            <a:normAutofit fontScale="62500" lnSpcReduction="20000"/>
          </a:bodyPr>
          <a:lstStyle/>
          <a:p>
            <a:r>
              <a:rPr lang="en-US" dirty="0" smtClean="0"/>
              <a:t>Paper I: </a:t>
            </a:r>
            <a:r>
              <a:rPr lang="en-US" dirty="0"/>
              <a:t> </a:t>
            </a:r>
            <a:r>
              <a:rPr lang="en-US" dirty="0" smtClean="0"/>
              <a:t>“C</a:t>
            </a:r>
            <a:r>
              <a:rPr lang="en-US" dirty="0"/>
              <a:t>/O IN PROTOPLANETARY DISKS: THE EFFECT OF RADIAL DRIFT AND VISCOUS </a:t>
            </a:r>
            <a:r>
              <a:rPr lang="en-US" dirty="0" smtClean="0"/>
              <a:t>ACCRETION”. </a:t>
            </a:r>
            <a:r>
              <a:rPr lang="en-US" dirty="0" smtClean="0"/>
              <a:t>Submitted to </a:t>
            </a:r>
            <a:r>
              <a:rPr lang="en-US" dirty="0" err="1" smtClean="0"/>
              <a:t>ApJ</a:t>
            </a:r>
            <a:endParaRPr lang="en-US" dirty="0" smtClean="0"/>
          </a:p>
          <a:p>
            <a:endParaRPr lang="en-US" dirty="0" smtClean="0"/>
          </a:p>
          <a:p>
            <a:r>
              <a:rPr lang="en-US" dirty="0" smtClean="0"/>
              <a:t>Paper II: </a:t>
            </a:r>
            <a:r>
              <a:rPr lang="en-US" dirty="0"/>
              <a:t> </a:t>
            </a:r>
            <a:r>
              <a:rPr lang="en-US" dirty="0" smtClean="0"/>
              <a:t>THE ROLE OF ICE COMPOSITIONS AND MORPHOLOGY FOR</a:t>
            </a:r>
          </a:p>
          <a:p>
            <a:r>
              <a:rPr lang="en-US" dirty="0" smtClean="0"/>
              <a:t>SNOWLINES AND THE C/N/O RATIOS IN ACTIVE DISKS</a:t>
            </a:r>
            <a:r>
              <a:rPr lang="en-US" dirty="0" smtClean="0"/>
              <a:t>”</a:t>
            </a:r>
            <a:r>
              <a:rPr lang="en-US" dirty="0"/>
              <a:t>. Estimated </a:t>
            </a:r>
            <a:r>
              <a:rPr lang="en-US" dirty="0" smtClean="0"/>
              <a:t>first draft to be completed by September 7</a:t>
            </a:r>
            <a:r>
              <a:rPr lang="en-US" baseline="30000" dirty="0" smtClean="0"/>
              <a:t>th</a:t>
            </a:r>
            <a:r>
              <a:rPr lang="en-US" dirty="0" smtClean="0"/>
              <a:t>. Estimated submission after receiving referee report on Paper I</a:t>
            </a:r>
          </a:p>
          <a:p>
            <a:endParaRPr lang="en-US" dirty="0" smtClean="0"/>
          </a:p>
          <a:p>
            <a:r>
              <a:rPr lang="en-US" dirty="0" smtClean="0"/>
              <a:t>Paper III: Self-consistent calculation of C/N/O ratios and considering particles composed of more than one volatile species. Estimated completion winter 2015</a:t>
            </a:r>
            <a:endParaRPr lang="en-US" dirty="0" smtClean="0"/>
          </a:p>
          <a:p>
            <a:endParaRPr lang="en-US" dirty="0" smtClean="0"/>
          </a:p>
          <a:p>
            <a:r>
              <a:rPr lang="en-US" dirty="0" smtClean="0"/>
              <a:t>Paper </a:t>
            </a:r>
            <a:r>
              <a:rPr lang="en-US" dirty="0" smtClean="0"/>
              <a:t>IV: </a:t>
            </a:r>
            <a:r>
              <a:rPr lang="en-US" dirty="0" smtClean="0"/>
              <a:t>Chemical evolution incorporated in radial drift model. Estimated completion </a:t>
            </a:r>
            <a:r>
              <a:rPr lang="en-US" dirty="0" smtClean="0"/>
              <a:t>spring 2016</a:t>
            </a:r>
            <a:endParaRPr lang="en-US" dirty="0" smtClean="0"/>
          </a:p>
          <a:p>
            <a:endParaRPr lang="en-US" dirty="0" smtClean="0"/>
          </a:p>
          <a:p>
            <a:endParaRPr lang="en-US" dirty="0" smtClean="0"/>
          </a:p>
          <a:p>
            <a:r>
              <a:rPr lang="en-US" dirty="0" smtClean="0">
                <a:solidFill>
                  <a:srgbClr val="FFFF00"/>
                </a:solidFill>
              </a:rPr>
              <a:t>Overall goal: complete thesis and graduate in spring 2016</a:t>
            </a:r>
            <a:endParaRPr lang="en-US" dirty="0">
              <a:solidFill>
                <a:srgbClr val="FFFF00"/>
              </a:solidFill>
            </a:endParaRPr>
          </a:p>
          <a:p>
            <a:endParaRPr lang="en-US" dirty="0"/>
          </a:p>
        </p:txBody>
      </p:sp>
    </p:spTree>
    <p:extLst>
      <p:ext uri="{BB962C8B-B14F-4D97-AF65-F5344CB8AC3E}">
        <p14:creationId xmlns:p14="http://schemas.microsoft.com/office/powerpoint/2010/main" val="35420816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Postdoc Applications Details</a:t>
            </a:r>
            <a:endParaRPr lang="en-US" dirty="0"/>
          </a:p>
        </p:txBody>
      </p:sp>
      <p:sp>
        <p:nvSpPr>
          <p:cNvPr id="3" name="Content Placeholder 2"/>
          <p:cNvSpPr>
            <a:spLocks noGrp="1"/>
          </p:cNvSpPr>
          <p:nvPr>
            <p:ph idx="1"/>
          </p:nvPr>
        </p:nvSpPr>
        <p:spPr/>
        <p:txBody>
          <a:bodyPr/>
          <a:lstStyle/>
          <a:p>
            <a:r>
              <a:rPr lang="en-US" dirty="0" smtClean="0"/>
              <a:t>Plan to have a preliminary version of my research proposal with a week</a:t>
            </a:r>
          </a:p>
          <a:p>
            <a:endParaRPr lang="en-US" dirty="0" smtClean="0"/>
          </a:p>
          <a:p>
            <a:r>
              <a:rPr lang="en-US" dirty="0" smtClean="0"/>
              <a:t>Will apply for the prize fellowships (</a:t>
            </a:r>
            <a:r>
              <a:rPr lang="en-US" dirty="0" err="1" smtClean="0"/>
              <a:t>Pappalardo</a:t>
            </a:r>
            <a:r>
              <a:rPr lang="en-US" dirty="0" smtClean="0"/>
              <a:t>, Miller, Sagan, Hubble), as well as regular postdocs at MIT and possibly Berkeley</a:t>
            </a:r>
            <a:endParaRPr lang="en-US" dirty="0"/>
          </a:p>
        </p:txBody>
      </p:sp>
    </p:spTree>
    <p:extLst>
      <p:ext uri="{BB962C8B-B14F-4D97-AF65-F5344CB8AC3E}">
        <p14:creationId xmlns:p14="http://schemas.microsoft.com/office/powerpoint/2010/main" val="21713246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822707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Radial drift of solids</a:t>
            </a:r>
            <a:endParaRPr lang="en-US" dirty="0"/>
          </a:p>
        </p:txBody>
      </p:sp>
      <p:sp>
        <p:nvSpPr>
          <p:cNvPr id="3" name="Content Placeholder 2"/>
          <p:cNvSpPr>
            <a:spLocks noGrp="1"/>
          </p:cNvSpPr>
          <p:nvPr>
            <p:ph idx="1"/>
          </p:nvPr>
        </p:nvSpPr>
        <p:spPr>
          <a:xfrm>
            <a:off x="457199" y="1600200"/>
            <a:ext cx="8446911" cy="4525963"/>
          </a:xfrm>
        </p:spPr>
        <p:txBody>
          <a:bodyPr>
            <a:normAutofit fontScale="92500" lnSpcReduction="20000"/>
          </a:bodyPr>
          <a:lstStyle/>
          <a:p>
            <a:r>
              <a:rPr lang="en-US" dirty="0" smtClean="0"/>
              <a:t>Gas moves at </a:t>
            </a:r>
            <a:r>
              <a:rPr lang="en-US" dirty="0" smtClean="0">
                <a:solidFill>
                  <a:srgbClr val="FFFF00"/>
                </a:solidFill>
              </a:rPr>
              <a:t>sub-</a:t>
            </a:r>
            <a:r>
              <a:rPr lang="en-US" dirty="0" err="1" smtClean="0">
                <a:solidFill>
                  <a:srgbClr val="FFFF00"/>
                </a:solidFill>
              </a:rPr>
              <a:t>Keplerian</a:t>
            </a:r>
            <a:r>
              <a:rPr lang="en-US" dirty="0" smtClean="0">
                <a:solidFill>
                  <a:srgbClr val="FFFF00"/>
                </a:solidFill>
              </a:rPr>
              <a:t> velocity</a:t>
            </a:r>
            <a:r>
              <a:rPr lang="en-US" dirty="0" smtClean="0"/>
              <a:t>:</a:t>
            </a:r>
          </a:p>
          <a:p>
            <a:pPr marL="0" indent="0">
              <a:buNone/>
            </a:pPr>
            <a:r>
              <a:rPr lang="en-US" dirty="0" smtClean="0"/>
              <a:t>	</a:t>
            </a:r>
            <a:r>
              <a:rPr lang="en-US" dirty="0" err="1" smtClean="0"/>
              <a:t>v</a:t>
            </a:r>
            <a:r>
              <a:rPr lang="en-US" baseline="-25000" dirty="0" err="1" smtClean="0"/>
              <a:t>gas</a:t>
            </a:r>
            <a:r>
              <a:rPr lang="en-US" dirty="0" smtClean="0"/>
              <a:t> ~ </a:t>
            </a:r>
            <a:r>
              <a:rPr lang="en-US" dirty="0" err="1" smtClean="0"/>
              <a:t>v</a:t>
            </a:r>
            <a:r>
              <a:rPr lang="en-US" baseline="-25000" dirty="0" err="1" smtClean="0"/>
              <a:t>K</a:t>
            </a:r>
            <a:r>
              <a:rPr lang="en-US" dirty="0" smtClean="0"/>
              <a:t> (1-c</a:t>
            </a:r>
            <a:r>
              <a:rPr lang="en-US" baseline="-25000" dirty="0" smtClean="0"/>
              <a:t>s</a:t>
            </a:r>
            <a:r>
              <a:rPr lang="en-US" baseline="30000" dirty="0" smtClean="0"/>
              <a:t>2</a:t>
            </a:r>
            <a:r>
              <a:rPr lang="en-US" dirty="0" smtClean="0"/>
              <a:t> / v</a:t>
            </a:r>
            <a:r>
              <a:rPr lang="en-US" baseline="-25000" dirty="0" smtClean="0"/>
              <a:t>k</a:t>
            </a:r>
            <a:r>
              <a:rPr lang="en-US" baseline="30000" dirty="0" smtClean="0"/>
              <a:t>2</a:t>
            </a:r>
            <a:r>
              <a:rPr lang="en-US" dirty="0" smtClean="0"/>
              <a:t>)</a:t>
            </a:r>
          </a:p>
          <a:p>
            <a:pPr marL="0" indent="0">
              <a:buNone/>
            </a:pPr>
            <a:endParaRPr lang="en-US" dirty="0" smtClean="0"/>
          </a:p>
          <a:p>
            <a:r>
              <a:rPr lang="en-US" dirty="0" smtClean="0">
                <a:solidFill>
                  <a:srgbClr val="FFFF00"/>
                </a:solidFill>
              </a:rPr>
              <a:t>Small particles </a:t>
            </a:r>
            <a:r>
              <a:rPr lang="en-US" dirty="0" smtClean="0"/>
              <a:t>(~micron size) move with the gas</a:t>
            </a:r>
          </a:p>
          <a:p>
            <a:endParaRPr lang="en-US" dirty="0" smtClean="0"/>
          </a:p>
          <a:p>
            <a:r>
              <a:rPr lang="en-US" dirty="0" smtClean="0">
                <a:solidFill>
                  <a:srgbClr val="FFFF00"/>
                </a:solidFill>
              </a:rPr>
              <a:t>Large particles </a:t>
            </a:r>
            <a:r>
              <a:rPr lang="en-US" dirty="0" smtClean="0"/>
              <a:t>(~km size) are unaffected by gas drag</a:t>
            </a:r>
          </a:p>
          <a:p>
            <a:endParaRPr lang="en-US" dirty="0" smtClean="0"/>
          </a:p>
          <a:p>
            <a:r>
              <a:rPr lang="en-US" dirty="0" smtClean="0">
                <a:solidFill>
                  <a:srgbClr val="FFFF00"/>
                </a:solidFill>
              </a:rPr>
              <a:t>“Intermediate sized” particles </a:t>
            </a:r>
            <a:r>
              <a:rPr lang="en-US" dirty="0" smtClean="0"/>
              <a:t>(~cm-m size) experience a headwind and </a:t>
            </a:r>
            <a:r>
              <a:rPr lang="en-US" dirty="0" smtClean="0">
                <a:solidFill>
                  <a:srgbClr val="FFFF00"/>
                </a:solidFill>
              </a:rPr>
              <a:t>drift towards the star</a:t>
            </a:r>
          </a:p>
          <a:p>
            <a:pPr marL="457200" lvl="1" indent="0">
              <a:buNone/>
            </a:pPr>
            <a:endParaRPr lang="en-US" dirty="0" smtClean="0"/>
          </a:p>
        </p:txBody>
      </p:sp>
    </p:spTree>
    <p:extLst>
      <p:ext uri="{BB962C8B-B14F-4D97-AF65-F5344CB8AC3E}">
        <p14:creationId xmlns:p14="http://schemas.microsoft.com/office/powerpoint/2010/main" val="10770922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FFFF00"/>
                </a:solidFill>
              </a:rPr>
              <a:t>Gas disk accretes </a:t>
            </a:r>
            <a:r>
              <a:rPr lang="en-US" dirty="0" smtClean="0"/>
              <a:t>onto the central star</a:t>
            </a:r>
            <a:endParaRPr lang="en-US" dirty="0"/>
          </a:p>
        </p:txBody>
      </p:sp>
      <p:sp>
        <p:nvSpPr>
          <p:cNvPr id="3" name="Content Placeholder 2"/>
          <p:cNvSpPr>
            <a:spLocks noGrp="1"/>
          </p:cNvSpPr>
          <p:nvPr>
            <p:ph idx="1"/>
          </p:nvPr>
        </p:nvSpPr>
        <p:spPr/>
        <p:txBody>
          <a:bodyPr/>
          <a:lstStyle/>
          <a:p>
            <a:r>
              <a:rPr lang="en-US" dirty="0" smtClean="0"/>
              <a:t>alpha-disk prescription: </a:t>
            </a:r>
            <a:r>
              <a:rPr lang="en-US" dirty="0" err="1" smtClean="0"/>
              <a:t>ν</a:t>
            </a:r>
            <a:r>
              <a:rPr lang="en-US" dirty="0" smtClean="0"/>
              <a:t> = α </a:t>
            </a:r>
            <a:r>
              <a:rPr lang="en-US" dirty="0" err="1" smtClean="0"/>
              <a:t>c</a:t>
            </a:r>
            <a:r>
              <a:rPr lang="en-US" baseline="-25000" dirty="0" err="1" smtClean="0"/>
              <a:t>s</a:t>
            </a:r>
            <a:r>
              <a:rPr lang="en-US" dirty="0" smtClean="0"/>
              <a:t> H</a:t>
            </a:r>
            <a:endParaRPr lang="en-US" dirty="0"/>
          </a:p>
        </p:txBody>
      </p:sp>
      <p:pic>
        <p:nvPicPr>
          <p:cNvPr id="4" name="Picture 3"/>
          <p:cNvPicPr>
            <a:picLocks noChangeAspect="1"/>
          </p:cNvPicPr>
          <p:nvPr/>
        </p:nvPicPr>
        <p:blipFill>
          <a:blip r:embed="rId2"/>
          <a:stretch>
            <a:fillRect/>
          </a:stretch>
        </p:blipFill>
        <p:spPr>
          <a:xfrm>
            <a:off x="1199445" y="2251284"/>
            <a:ext cx="6886222" cy="4232441"/>
          </a:xfrm>
          <a:prstGeom prst="rect">
            <a:avLst/>
          </a:prstGeom>
        </p:spPr>
      </p:pic>
      <p:sp>
        <p:nvSpPr>
          <p:cNvPr id="5" name="TextBox 4"/>
          <p:cNvSpPr txBox="1"/>
          <p:nvPr/>
        </p:nvSpPr>
        <p:spPr>
          <a:xfrm>
            <a:off x="6731000" y="6136496"/>
            <a:ext cx="1495778" cy="307777"/>
          </a:xfrm>
          <a:prstGeom prst="rect">
            <a:avLst/>
          </a:prstGeom>
          <a:noFill/>
        </p:spPr>
        <p:txBody>
          <a:bodyPr wrap="square" rtlCol="0">
            <a:spAutoFit/>
          </a:bodyPr>
          <a:lstStyle/>
          <a:p>
            <a:r>
              <a:rPr lang="en-US" sz="1400" dirty="0" err="1" smtClean="0">
                <a:solidFill>
                  <a:schemeClr val="bg1"/>
                </a:solidFill>
              </a:rPr>
              <a:t>Armitage</a:t>
            </a:r>
            <a:r>
              <a:rPr lang="en-US" sz="1400" dirty="0" smtClean="0">
                <a:solidFill>
                  <a:schemeClr val="bg1"/>
                </a:solidFill>
              </a:rPr>
              <a:t> 2009</a:t>
            </a:r>
            <a:endParaRPr lang="en-US" sz="1400" dirty="0">
              <a:solidFill>
                <a:schemeClr val="bg1"/>
              </a:solidFill>
            </a:endParaRPr>
          </a:p>
        </p:txBody>
      </p:sp>
    </p:spTree>
    <p:extLst>
      <p:ext uri="{BB962C8B-B14F-4D97-AF65-F5344CB8AC3E}">
        <p14:creationId xmlns:p14="http://schemas.microsoft.com/office/powerpoint/2010/main" val="37420409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Determined profiles for gas and dust surface densities</a:t>
            </a:r>
            <a:endParaRPr lang="en-US" dirty="0"/>
          </a:p>
        </p:txBody>
      </p:sp>
      <p:sp>
        <p:nvSpPr>
          <p:cNvPr id="5" name="TextBox 4"/>
          <p:cNvSpPr txBox="1"/>
          <p:nvPr/>
        </p:nvSpPr>
        <p:spPr>
          <a:xfrm>
            <a:off x="6914444" y="1565275"/>
            <a:ext cx="1453446" cy="307777"/>
          </a:xfrm>
          <a:prstGeom prst="rect">
            <a:avLst/>
          </a:prstGeom>
          <a:noFill/>
        </p:spPr>
        <p:txBody>
          <a:bodyPr wrap="square" rtlCol="0">
            <a:spAutoFit/>
          </a:bodyPr>
          <a:lstStyle/>
          <a:p>
            <a:r>
              <a:rPr lang="en-US" sz="1400" dirty="0" smtClean="0">
                <a:solidFill>
                  <a:schemeClr val="bg1"/>
                </a:solidFill>
              </a:rPr>
              <a:t>s = 0.001 cm</a:t>
            </a:r>
            <a:endParaRPr lang="en-US" sz="1400" dirty="0">
              <a:solidFill>
                <a:schemeClr val="bg1"/>
              </a:solidFill>
            </a:endParaRPr>
          </a:p>
        </p:txBody>
      </p:sp>
      <p:pic>
        <p:nvPicPr>
          <p:cNvPr id="6" name="0.001_movie.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28888" y="1649919"/>
            <a:ext cx="7239001" cy="4824744"/>
          </a:xfrm>
          <a:prstGeom prst="rect">
            <a:avLst/>
          </a:prstGeom>
        </p:spPr>
      </p:pic>
      <p:sp>
        <p:nvSpPr>
          <p:cNvPr id="7" name="TextBox 6"/>
          <p:cNvSpPr txBox="1"/>
          <p:nvPr/>
        </p:nvSpPr>
        <p:spPr>
          <a:xfrm>
            <a:off x="6350000" y="1713794"/>
            <a:ext cx="2170290" cy="307777"/>
          </a:xfrm>
          <a:prstGeom prst="rect">
            <a:avLst/>
          </a:prstGeom>
          <a:noFill/>
        </p:spPr>
        <p:txBody>
          <a:bodyPr wrap="square" rtlCol="0">
            <a:spAutoFit/>
          </a:bodyPr>
          <a:lstStyle/>
          <a:p>
            <a:r>
              <a:rPr lang="en-US" sz="1400" dirty="0" smtClean="0">
                <a:solidFill>
                  <a:schemeClr val="bg1"/>
                </a:solidFill>
              </a:rPr>
              <a:t>alpha = 0.01, s = 0.001 cm</a:t>
            </a:r>
            <a:endParaRPr lang="en-US" sz="1400" dirty="0">
              <a:solidFill>
                <a:schemeClr val="bg1"/>
              </a:solidFill>
            </a:endParaRPr>
          </a:p>
        </p:txBody>
      </p:sp>
    </p:spTree>
    <p:extLst>
      <p:ext uri="{BB962C8B-B14F-4D97-AF65-F5344CB8AC3E}">
        <p14:creationId xmlns:p14="http://schemas.microsoft.com/office/powerpoint/2010/main" val="2441953502"/>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solidFill>
                  <a:srgbClr val="FFFF00"/>
                </a:solidFill>
              </a:rPr>
              <a:t>Brief </a:t>
            </a:r>
            <a:r>
              <a:rPr lang="en-US" dirty="0" smtClean="0">
                <a:solidFill>
                  <a:srgbClr val="FFFF00"/>
                </a:solidFill>
              </a:rPr>
              <a:t>Background Info</a:t>
            </a:r>
          </a:p>
          <a:p>
            <a:pPr marL="514350" indent="-514350">
              <a:buFont typeface="+mj-lt"/>
              <a:buAutoNum type="arabicPeriod"/>
            </a:pPr>
            <a:r>
              <a:rPr lang="en-US" dirty="0" smtClean="0"/>
              <a:t>Research Accomplished Since Last Meeting</a:t>
            </a:r>
          </a:p>
          <a:p>
            <a:pPr marL="514350" indent="-514350">
              <a:buFont typeface="+mj-lt"/>
              <a:buAutoNum type="arabicPeriod"/>
            </a:pPr>
            <a:r>
              <a:rPr lang="en-US" dirty="0" smtClean="0"/>
              <a:t>Furthe</a:t>
            </a:r>
            <a:r>
              <a:rPr lang="en-US" dirty="0" smtClean="0"/>
              <a:t>r Preliminary Results and Next Steps</a:t>
            </a:r>
          </a:p>
          <a:p>
            <a:pPr marL="514350" indent="-514350">
              <a:buFont typeface="+mj-lt"/>
              <a:buAutoNum type="arabicPeriod"/>
            </a:pPr>
            <a:r>
              <a:rPr lang="en-US" dirty="0" smtClean="0"/>
              <a:t> </a:t>
            </a:r>
            <a:r>
              <a:rPr lang="en-US" dirty="0" smtClean="0"/>
              <a:t>Proposed Completion Timeline</a:t>
            </a:r>
            <a:endParaRPr lang="en-US" dirty="0"/>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96098480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Determined profiles for gas and dust surface densities</a:t>
            </a:r>
            <a:endParaRPr lang="en-US" dirty="0"/>
          </a:p>
        </p:txBody>
      </p:sp>
      <p:sp>
        <p:nvSpPr>
          <p:cNvPr id="5" name="TextBox 4"/>
          <p:cNvSpPr txBox="1"/>
          <p:nvPr/>
        </p:nvSpPr>
        <p:spPr>
          <a:xfrm>
            <a:off x="6914444" y="1565275"/>
            <a:ext cx="1453446" cy="307777"/>
          </a:xfrm>
          <a:prstGeom prst="rect">
            <a:avLst/>
          </a:prstGeom>
          <a:noFill/>
        </p:spPr>
        <p:txBody>
          <a:bodyPr wrap="square" rtlCol="0">
            <a:spAutoFit/>
          </a:bodyPr>
          <a:lstStyle/>
          <a:p>
            <a:r>
              <a:rPr lang="en-US" sz="1400" dirty="0" smtClean="0">
                <a:solidFill>
                  <a:schemeClr val="bg1"/>
                </a:solidFill>
              </a:rPr>
              <a:t>s = 0.001 cm</a:t>
            </a:r>
            <a:endParaRPr lang="en-US" sz="1400" dirty="0">
              <a:solidFill>
                <a:schemeClr val="bg1"/>
              </a:solidFill>
            </a:endParaRPr>
          </a:p>
        </p:txBody>
      </p:sp>
      <p:pic>
        <p:nvPicPr>
          <p:cNvPr id="3" name="100000_movie.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13556" y="1707098"/>
            <a:ext cx="7154334" cy="4768315"/>
          </a:xfrm>
          <a:prstGeom prst="rect">
            <a:avLst/>
          </a:prstGeom>
        </p:spPr>
      </p:pic>
      <p:sp>
        <p:nvSpPr>
          <p:cNvPr id="6" name="TextBox 5"/>
          <p:cNvSpPr txBox="1"/>
          <p:nvPr/>
        </p:nvSpPr>
        <p:spPr>
          <a:xfrm>
            <a:off x="6350000" y="1713794"/>
            <a:ext cx="2170290" cy="307777"/>
          </a:xfrm>
          <a:prstGeom prst="rect">
            <a:avLst/>
          </a:prstGeom>
          <a:noFill/>
        </p:spPr>
        <p:txBody>
          <a:bodyPr wrap="square" rtlCol="0">
            <a:spAutoFit/>
          </a:bodyPr>
          <a:lstStyle/>
          <a:p>
            <a:r>
              <a:rPr lang="en-US" sz="1400" dirty="0" smtClean="0">
                <a:solidFill>
                  <a:schemeClr val="bg1"/>
                </a:solidFill>
              </a:rPr>
              <a:t>alpha = 0.01, s = 1 km</a:t>
            </a:r>
            <a:endParaRPr lang="en-US" sz="1400" dirty="0">
              <a:solidFill>
                <a:schemeClr val="bg1"/>
              </a:solidFill>
            </a:endParaRPr>
          </a:p>
        </p:txBody>
      </p:sp>
    </p:spTree>
    <p:extLst>
      <p:ext uri="{BB962C8B-B14F-4D97-AF65-F5344CB8AC3E}">
        <p14:creationId xmlns:p14="http://schemas.microsoft.com/office/powerpoint/2010/main" val="4235026376"/>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Determined profiles for gas and dust surface densities</a:t>
            </a:r>
            <a:endParaRPr lang="en-US" dirty="0"/>
          </a:p>
        </p:txBody>
      </p:sp>
      <p:sp>
        <p:nvSpPr>
          <p:cNvPr id="5" name="TextBox 4"/>
          <p:cNvSpPr txBox="1"/>
          <p:nvPr/>
        </p:nvSpPr>
        <p:spPr>
          <a:xfrm>
            <a:off x="6914444" y="1565275"/>
            <a:ext cx="1453446" cy="307777"/>
          </a:xfrm>
          <a:prstGeom prst="rect">
            <a:avLst/>
          </a:prstGeom>
          <a:noFill/>
        </p:spPr>
        <p:txBody>
          <a:bodyPr wrap="square" rtlCol="0">
            <a:spAutoFit/>
          </a:bodyPr>
          <a:lstStyle/>
          <a:p>
            <a:r>
              <a:rPr lang="en-US" sz="1400" dirty="0" smtClean="0">
                <a:solidFill>
                  <a:schemeClr val="bg1"/>
                </a:solidFill>
              </a:rPr>
              <a:t>s = 0.001 cm</a:t>
            </a:r>
            <a:endParaRPr lang="en-US" sz="1400" dirty="0">
              <a:solidFill>
                <a:schemeClr val="bg1"/>
              </a:solidFill>
            </a:endParaRPr>
          </a:p>
        </p:txBody>
      </p:sp>
      <p:sp>
        <p:nvSpPr>
          <p:cNvPr id="6" name="TextBox 5"/>
          <p:cNvSpPr txBox="1"/>
          <p:nvPr/>
        </p:nvSpPr>
        <p:spPr>
          <a:xfrm>
            <a:off x="6350000" y="1713794"/>
            <a:ext cx="2170290" cy="307777"/>
          </a:xfrm>
          <a:prstGeom prst="rect">
            <a:avLst/>
          </a:prstGeom>
          <a:noFill/>
        </p:spPr>
        <p:txBody>
          <a:bodyPr wrap="square" rtlCol="0">
            <a:spAutoFit/>
          </a:bodyPr>
          <a:lstStyle/>
          <a:p>
            <a:r>
              <a:rPr lang="en-US" sz="1400" dirty="0" smtClean="0">
                <a:solidFill>
                  <a:schemeClr val="bg1"/>
                </a:solidFill>
              </a:rPr>
              <a:t>alpha = 0.01, s = 1 km</a:t>
            </a:r>
            <a:endParaRPr lang="en-US" sz="1400" dirty="0">
              <a:solidFill>
                <a:schemeClr val="bg1"/>
              </a:solidFill>
            </a:endParaRPr>
          </a:p>
        </p:txBody>
      </p:sp>
      <p:pic>
        <p:nvPicPr>
          <p:cNvPr id="4" name="100_movie.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85333" y="1713793"/>
            <a:ext cx="6970891" cy="4646051"/>
          </a:xfrm>
          <a:prstGeom prst="rect">
            <a:avLst/>
          </a:prstGeom>
        </p:spPr>
      </p:pic>
      <p:sp>
        <p:nvSpPr>
          <p:cNvPr id="7" name="TextBox 6"/>
          <p:cNvSpPr txBox="1"/>
          <p:nvPr/>
        </p:nvSpPr>
        <p:spPr>
          <a:xfrm>
            <a:off x="6350000" y="1731432"/>
            <a:ext cx="2170290" cy="307777"/>
          </a:xfrm>
          <a:prstGeom prst="rect">
            <a:avLst/>
          </a:prstGeom>
          <a:noFill/>
        </p:spPr>
        <p:txBody>
          <a:bodyPr wrap="square" rtlCol="0">
            <a:spAutoFit/>
          </a:bodyPr>
          <a:lstStyle/>
          <a:p>
            <a:r>
              <a:rPr lang="en-US" sz="1400" dirty="0" smtClean="0">
                <a:solidFill>
                  <a:schemeClr val="bg1"/>
                </a:solidFill>
              </a:rPr>
              <a:t>alpha = 0.01, s = 1 m</a:t>
            </a:r>
            <a:endParaRPr lang="en-US" sz="1400" dirty="0">
              <a:solidFill>
                <a:schemeClr val="bg1"/>
              </a:solidFill>
            </a:endParaRPr>
          </a:p>
        </p:txBody>
      </p:sp>
    </p:spTree>
    <p:extLst>
      <p:ext uri="{BB962C8B-B14F-4D97-AF65-F5344CB8AC3E}">
        <p14:creationId xmlns:p14="http://schemas.microsoft.com/office/powerpoint/2010/main" val="3340750952"/>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Core Accretion Model</a:t>
            </a:r>
            <a:endParaRPr lang="en-US" dirty="0"/>
          </a:p>
        </p:txBody>
      </p:sp>
      <p:sp>
        <p:nvSpPr>
          <p:cNvPr id="3" name="Content Placeholder 2"/>
          <p:cNvSpPr>
            <a:spLocks noGrp="1"/>
          </p:cNvSpPr>
          <p:nvPr>
            <p:ph idx="1"/>
          </p:nvPr>
        </p:nvSpPr>
        <p:spPr>
          <a:xfrm>
            <a:off x="457200" y="4402667"/>
            <a:ext cx="8229600" cy="1723496"/>
          </a:xfrm>
        </p:spPr>
        <p:txBody>
          <a:bodyPr/>
          <a:lstStyle/>
          <a:p>
            <a:pPr marL="0" indent="0" algn="ctr">
              <a:buNone/>
            </a:pPr>
            <a:r>
              <a:rPr lang="en-US" dirty="0" smtClean="0"/>
              <a:t>The </a:t>
            </a:r>
            <a:r>
              <a:rPr lang="en-US" dirty="0" smtClean="0">
                <a:solidFill>
                  <a:srgbClr val="FFFF00"/>
                </a:solidFill>
              </a:rPr>
              <a:t>composition of planets </a:t>
            </a:r>
            <a:r>
              <a:rPr lang="en-US" dirty="0" smtClean="0"/>
              <a:t>is </a:t>
            </a:r>
            <a:r>
              <a:rPr lang="en-US" dirty="0" smtClean="0">
                <a:solidFill>
                  <a:srgbClr val="FFFF00"/>
                </a:solidFill>
              </a:rPr>
              <a:t>determined by and tightly linked</a:t>
            </a:r>
            <a:r>
              <a:rPr lang="en-US" dirty="0" smtClean="0"/>
              <a:t> to the </a:t>
            </a:r>
            <a:r>
              <a:rPr lang="en-US" dirty="0" smtClean="0">
                <a:solidFill>
                  <a:srgbClr val="FFFF00"/>
                </a:solidFill>
              </a:rPr>
              <a:t>disk composition</a:t>
            </a:r>
            <a:endParaRPr lang="en-US" dirty="0">
              <a:solidFill>
                <a:srgbClr val="FFFF00"/>
              </a:solidFill>
            </a:endParaRPr>
          </a:p>
        </p:txBody>
      </p:sp>
      <p:pic>
        <p:nvPicPr>
          <p:cNvPr id="4" name="Picture 3" descr="acc_sketch (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552" y="1688409"/>
            <a:ext cx="6855224" cy="2319437"/>
          </a:xfrm>
          <a:prstGeom prst="rect">
            <a:avLst/>
          </a:prstGeom>
        </p:spPr>
      </p:pic>
    </p:spTree>
    <p:extLst>
      <p:ext uri="{BB962C8B-B14F-4D97-AF65-F5344CB8AC3E}">
        <p14:creationId xmlns:p14="http://schemas.microsoft.com/office/powerpoint/2010/main" val="2411260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000" dirty="0" smtClean="0">
                <a:solidFill>
                  <a:srgbClr val="FFFF00"/>
                </a:solidFill>
              </a:rPr>
              <a:t>BASIC IDEA</a:t>
            </a:r>
            <a:endParaRPr lang="en-US" sz="5000" dirty="0">
              <a:solidFill>
                <a:srgbClr val="FFFF00"/>
              </a:solidFill>
            </a:endParaRPr>
          </a:p>
        </p:txBody>
      </p:sp>
      <p:sp>
        <p:nvSpPr>
          <p:cNvPr id="3" name="Content Placeholder 2"/>
          <p:cNvSpPr>
            <a:spLocks noGrp="1"/>
          </p:cNvSpPr>
          <p:nvPr>
            <p:ph idx="1"/>
          </p:nvPr>
        </p:nvSpPr>
        <p:spPr>
          <a:xfrm>
            <a:off x="457200" y="2122308"/>
            <a:ext cx="8094133" cy="3818469"/>
          </a:xfrm>
          <a:solidFill>
            <a:srgbClr val="FFFF00"/>
          </a:solidFill>
          <a:ln w="63500">
            <a:solidFill>
              <a:srgbClr val="0000FF"/>
            </a:solidFill>
          </a:ln>
        </p:spPr>
        <p:txBody>
          <a:bodyPr>
            <a:normAutofit/>
          </a:bodyPr>
          <a:lstStyle/>
          <a:p>
            <a:pPr marL="0" indent="0" algn="ctr">
              <a:buNone/>
            </a:pPr>
            <a:r>
              <a:rPr lang="en-US" dirty="0" smtClean="0">
                <a:solidFill>
                  <a:schemeClr val="bg1"/>
                </a:solidFill>
              </a:rPr>
              <a:t>Understand the disk well enough to:</a:t>
            </a:r>
          </a:p>
          <a:p>
            <a:pPr marL="514350" indent="-514350" algn="ctr">
              <a:buAutoNum type="arabicPeriod"/>
            </a:pPr>
            <a:r>
              <a:rPr lang="en-US" dirty="0" smtClean="0">
                <a:solidFill>
                  <a:schemeClr val="bg1"/>
                </a:solidFill>
              </a:rPr>
              <a:t>Predict what kind of planet compositions result from planet formation in different parts of the disk</a:t>
            </a:r>
          </a:p>
          <a:p>
            <a:pPr marL="514350" indent="-514350" algn="ctr">
              <a:buAutoNum type="arabicPeriod"/>
            </a:pPr>
            <a:r>
              <a:rPr lang="en-US" dirty="0" smtClean="0">
                <a:solidFill>
                  <a:schemeClr val="bg1"/>
                </a:solidFill>
              </a:rPr>
              <a:t>Back-track the planet formation location based on the planet composition</a:t>
            </a:r>
          </a:p>
          <a:p>
            <a:pPr marL="0" indent="0" algn="ctr">
              <a:buNone/>
            </a:pPr>
            <a:endParaRPr lang="en-US" dirty="0" smtClean="0">
              <a:solidFill>
                <a:schemeClr val="bg1"/>
              </a:solidFill>
            </a:endParaRPr>
          </a:p>
        </p:txBody>
      </p:sp>
    </p:spTree>
    <p:extLst>
      <p:ext uri="{BB962C8B-B14F-4D97-AF65-F5344CB8AC3E}">
        <p14:creationId xmlns:p14="http://schemas.microsoft.com/office/powerpoint/2010/main" val="38941871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638"/>
            <a:ext cx="8229600" cy="1143000"/>
          </a:xfrm>
        </p:spPr>
        <p:txBody>
          <a:bodyPr/>
          <a:lstStyle/>
          <a:p>
            <a:r>
              <a:rPr lang="en-US" dirty="0" smtClean="0"/>
              <a:t>Disk structure is </a:t>
            </a:r>
            <a:r>
              <a:rPr lang="en-US" dirty="0" smtClean="0">
                <a:solidFill>
                  <a:srgbClr val="FFFF00"/>
                </a:solidFill>
              </a:rPr>
              <a:t>complex</a:t>
            </a:r>
            <a:r>
              <a:rPr lang="en-US" dirty="0" smtClean="0"/>
              <a:t>!</a:t>
            </a:r>
            <a:endParaRPr lang="en-US" dirty="0"/>
          </a:p>
        </p:txBody>
      </p:sp>
      <p:pic>
        <p:nvPicPr>
          <p:cNvPr id="5" name="Picture 4"/>
          <p:cNvPicPr>
            <a:picLocks noChangeAspect="1"/>
          </p:cNvPicPr>
          <p:nvPr/>
        </p:nvPicPr>
        <p:blipFill>
          <a:blip r:embed="rId2"/>
          <a:stretch>
            <a:fillRect/>
          </a:stretch>
        </p:blipFill>
        <p:spPr>
          <a:xfrm>
            <a:off x="812800" y="1189830"/>
            <a:ext cx="7874000" cy="5329709"/>
          </a:xfrm>
          <a:prstGeom prst="rect">
            <a:avLst/>
          </a:prstGeom>
        </p:spPr>
      </p:pic>
      <p:sp>
        <p:nvSpPr>
          <p:cNvPr id="6" name="TextBox 5"/>
          <p:cNvSpPr txBox="1"/>
          <p:nvPr/>
        </p:nvSpPr>
        <p:spPr>
          <a:xfrm>
            <a:off x="6491111" y="6211762"/>
            <a:ext cx="2492023" cy="307777"/>
          </a:xfrm>
          <a:prstGeom prst="rect">
            <a:avLst/>
          </a:prstGeom>
          <a:noFill/>
        </p:spPr>
        <p:txBody>
          <a:bodyPr wrap="square" rtlCol="0">
            <a:spAutoFit/>
          </a:bodyPr>
          <a:lstStyle/>
          <a:p>
            <a:r>
              <a:rPr lang="en-US" sz="1400" dirty="0" err="1" smtClean="0">
                <a:solidFill>
                  <a:srgbClr val="000000"/>
                </a:solidFill>
              </a:rPr>
              <a:t>Henning&amp;Semenov</a:t>
            </a:r>
            <a:r>
              <a:rPr lang="en-US" sz="1400" dirty="0" smtClean="0">
                <a:solidFill>
                  <a:srgbClr val="000000"/>
                </a:solidFill>
              </a:rPr>
              <a:t> (2013)</a:t>
            </a:r>
            <a:endParaRPr lang="en-US" sz="1400" dirty="0">
              <a:solidFill>
                <a:srgbClr val="000000"/>
              </a:solidFill>
            </a:endParaRPr>
          </a:p>
        </p:txBody>
      </p:sp>
    </p:spTree>
    <p:extLst>
      <p:ext uri="{BB962C8B-B14F-4D97-AF65-F5344CB8AC3E}">
        <p14:creationId xmlns:p14="http://schemas.microsoft.com/office/powerpoint/2010/main" val="686604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solidFill>
                  <a:srgbClr val="FFFF00"/>
                </a:solidFill>
              </a:rPr>
              <a:t>GOAL</a:t>
            </a:r>
            <a:endParaRPr lang="en-US" sz="6000" dirty="0">
              <a:solidFill>
                <a:srgbClr val="FFFF00"/>
              </a:solidFill>
            </a:endParaRPr>
          </a:p>
        </p:txBody>
      </p:sp>
      <p:sp>
        <p:nvSpPr>
          <p:cNvPr id="3" name="Content Placeholder 2"/>
          <p:cNvSpPr>
            <a:spLocks noGrp="1"/>
          </p:cNvSpPr>
          <p:nvPr>
            <p:ph idx="1"/>
          </p:nvPr>
        </p:nvSpPr>
        <p:spPr>
          <a:xfrm>
            <a:off x="753534" y="2277534"/>
            <a:ext cx="7487356" cy="2816577"/>
          </a:xfrm>
          <a:solidFill>
            <a:srgbClr val="FFFF00"/>
          </a:solidFill>
          <a:ln w="63500">
            <a:solidFill>
              <a:srgbClr val="0000FF"/>
            </a:solidFill>
          </a:ln>
        </p:spPr>
        <p:txBody>
          <a:bodyPr>
            <a:noAutofit/>
          </a:bodyPr>
          <a:lstStyle/>
          <a:p>
            <a:pPr marL="0" indent="0" algn="ctr">
              <a:buNone/>
            </a:pPr>
            <a:r>
              <a:rPr lang="en-US" sz="3600" dirty="0" smtClean="0">
                <a:solidFill>
                  <a:schemeClr val="bg1"/>
                </a:solidFill>
              </a:rPr>
              <a:t>Explore and understand </a:t>
            </a:r>
            <a:r>
              <a:rPr lang="en-US" sz="3600" dirty="0" smtClean="0">
                <a:solidFill>
                  <a:schemeClr val="bg1"/>
                </a:solidFill>
              </a:rPr>
              <a:t>the dynamical and chemical processes occurring in disks, </a:t>
            </a:r>
            <a:r>
              <a:rPr lang="en-US" sz="3600" dirty="0" smtClean="0">
                <a:solidFill>
                  <a:schemeClr val="bg1"/>
                </a:solidFill>
              </a:rPr>
              <a:t>and their relative importance in shaping disk compositions throughout time</a:t>
            </a:r>
            <a:endParaRPr lang="en-US" sz="3600" dirty="0">
              <a:solidFill>
                <a:schemeClr val="bg1"/>
              </a:solidFill>
            </a:endParaRPr>
          </a:p>
        </p:txBody>
      </p:sp>
    </p:spTree>
    <p:extLst>
      <p:ext uri="{BB962C8B-B14F-4D97-AF65-F5344CB8AC3E}">
        <p14:creationId xmlns:p14="http://schemas.microsoft.com/office/powerpoint/2010/main" val="39110570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t>Brief </a:t>
            </a:r>
            <a:r>
              <a:rPr lang="en-US" dirty="0" smtClean="0"/>
              <a:t>Background Info</a:t>
            </a:r>
          </a:p>
          <a:p>
            <a:pPr marL="514350" indent="-514350">
              <a:buFont typeface="+mj-lt"/>
              <a:buAutoNum type="arabicPeriod"/>
            </a:pPr>
            <a:r>
              <a:rPr lang="en-US" dirty="0" smtClean="0">
                <a:solidFill>
                  <a:srgbClr val="FFFF00"/>
                </a:solidFill>
              </a:rPr>
              <a:t>Research Accomplished Since Last Meeting</a:t>
            </a:r>
          </a:p>
          <a:p>
            <a:pPr marL="514350" indent="-514350">
              <a:buFont typeface="+mj-lt"/>
              <a:buAutoNum type="arabicPeriod"/>
            </a:pPr>
            <a:r>
              <a:rPr lang="en-US" dirty="0" smtClean="0"/>
              <a:t>Furthe</a:t>
            </a:r>
            <a:r>
              <a:rPr lang="en-US" dirty="0" smtClean="0"/>
              <a:t>r Preliminary Results and Next Steps</a:t>
            </a:r>
          </a:p>
          <a:p>
            <a:pPr marL="514350" indent="-514350">
              <a:buFont typeface="+mj-lt"/>
              <a:buAutoNum type="arabicPeriod"/>
            </a:pPr>
            <a:r>
              <a:rPr lang="en-US" dirty="0" smtClean="0"/>
              <a:t> </a:t>
            </a:r>
            <a:r>
              <a:rPr lang="en-US" dirty="0" smtClean="0"/>
              <a:t>Proposed Completion Timeline</a:t>
            </a:r>
            <a:endParaRPr lang="en-US" dirty="0"/>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377297583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40001"/>
            <a:ext cx="8475133" cy="2215444"/>
          </a:xfrm>
          <a:solidFill>
            <a:srgbClr val="FFFF00"/>
          </a:solidFill>
          <a:ln w="63500">
            <a:solidFill>
              <a:srgbClr val="0000FF"/>
            </a:solidFill>
          </a:ln>
        </p:spPr>
        <p:txBody>
          <a:bodyPr>
            <a:noAutofit/>
          </a:bodyPr>
          <a:lstStyle/>
          <a:p>
            <a:r>
              <a:rPr lang="en-US" sz="3600" dirty="0" smtClean="0">
                <a:solidFill>
                  <a:schemeClr val="bg1"/>
                </a:solidFill>
              </a:rPr>
              <a:t>Understand how radial drift and gas accretion affect snowline locations, and thus the C/O ratio in gas and dust throughout the disk</a:t>
            </a:r>
            <a:endParaRPr lang="en-US" sz="3600" dirty="0">
              <a:solidFill>
                <a:schemeClr val="bg1"/>
              </a:solidFill>
            </a:endParaRPr>
          </a:p>
        </p:txBody>
      </p:sp>
      <p:sp>
        <p:nvSpPr>
          <p:cNvPr id="4" name="Title 1"/>
          <p:cNvSpPr txBox="1">
            <a:spLocks/>
          </p:cNvSpPr>
          <p:nvPr/>
        </p:nvSpPr>
        <p:spPr>
          <a:xfrm>
            <a:off x="457200" y="2746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dirty="0" smtClean="0">
                <a:solidFill>
                  <a:srgbClr val="FFFF00"/>
                </a:solidFill>
              </a:rPr>
              <a:t>GOAL</a:t>
            </a:r>
            <a:endParaRPr lang="en-US" sz="6000" dirty="0">
              <a:solidFill>
                <a:srgbClr val="FFFF00"/>
              </a:solidFill>
            </a:endParaRPr>
          </a:p>
        </p:txBody>
      </p:sp>
    </p:spTree>
    <p:extLst>
      <p:ext uri="{BB962C8B-B14F-4D97-AF65-F5344CB8AC3E}">
        <p14:creationId xmlns:p14="http://schemas.microsoft.com/office/powerpoint/2010/main" val="340389163"/>
      </p:ext>
    </p:extLst>
  </p:cSld>
  <p:clrMapOvr>
    <a:masterClrMapping/>
  </p:clrMapOvr>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27462</TotalTime>
  <Words>1094</Words>
  <Application>Microsoft Macintosh PowerPoint</Application>
  <PresentationFormat>On-screen Show (4:3)</PresentationFormat>
  <Paragraphs>116</Paragraphs>
  <Slides>31</Slides>
  <Notes>1</Notes>
  <HiddenSlides>0</HiddenSlides>
  <MMClips>3</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 Black </vt:lpstr>
      <vt:lpstr>The Role of Disk Volatile Chemistry and Dynamics in Shaping the Compositions of Nascent Planets</vt:lpstr>
      <vt:lpstr>Outline</vt:lpstr>
      <vt:lpstr>Outline</vt:lpstr>
      <vt:lpstr>Core Accretion Model</vt:lpstr>
      <vt:lpstr>BASIC IDEA</vt:lpstr>
      <vt:lpstr>Disk structure is complex!</vt:lpstr>
      <vt:lpstr>GOAL</vt:lpstr>
      <vt:lpstr>Outline</vt:lpstr>
      <vt:lpstr>Understand how radial drift and gas accretion affect snowline locations, and thus the C/O ratio in gas and dust throughout the disk</vt:lpstr>
      <vt:lpstr>Observations show that C/O ratios in giant planet atmospheres are different from stellar</vt:lpstr>
      <vt:lpstr>Timescales for desorption, radial drift and gas accretion ARE comparable</vt:lpstr>
      <vt:lpstr>Radial drift affects snowline location</vt:lpstr>
      <vt:lpstr>We determined upper limits for the C/O ratio across the disk</vt:lpstr>
      <vt:lpstr>The desorption distance is independent of disk mass</vt:lpstr>
      <vt:lpstr>The desorption distance for transition disks agrees with observations</vt:lpstr>
      <vt:lpstr>Paper submitted to ApJ on August 14th </vt:lpstr>
      <vt:lpstr>Outline</vt:lpstr>
      <vt:lpstr>PowerPoint Presentation</vt:lpstr>
      <vt:lpstr>Expected abundances of CH4 do not change C/O results significantly</vt:lpstr>
      <vt:lpstr>Expected abundances of NH3 do not change N/O results significantly</vt:lpstr>
      <vt:lpstr>Results for the N/C ratio in a static disk</vt:lpstr>
      <vt:lpstr>Next Steps</vt:lpstr>
      <vt:lpstr>Outline</vt:lpstr>
      <vt:lpstr>Thesis Timeline</vt:lpstr>
      <vt:lpstr>Postdoc Applications Details</vt:lpstr>
      <vt:lpstr>PowerPoint Presentation</vt:lpstr>
      <vt:lpstr>Radial drift of solids</vt:lpstr>
      <vt:lpstr>Gas disk accretes onto the central star</vt:lpstr>
      <vt:lpstr>Determined profiles for gas and dust surface densities</vt:lpstr>
      <vt:lpstr>Determined profiles for gas and dust surface densities</vt:lpstr>
      <vt:lpstr>Determined profiles for gas and dust surface densities</vt:lpstr>
    </vt:vector>
  </TitlesOfParts>
  <Company>Harvard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 the Minimum Core Mass for Giant Planet Formation</dc:title>
  <dc:creator>Ana-Maria Piso</dc:creator>
  <cp:lastModifiedBy>Ana-Maria Piso</cp:lastModifiedBy>
  <cp:revision>411</cp:revision>
  <dcterms:created xsi:type="dcterms:W3CDTF">2013-05-20T23:08:21Z</dcterms:created>
  <dcterms:modified xsi:type="dcterms:W3CDTF">2015-08-31T15:31:26Z</dcterms:modified>
</cp:coreProperties>
</file>

<file path=docProps/thumbnail.jpeg>
</file>